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8" r:id="rId1"/>
  </p:sldMasterIdLst>
  <p:notesMasterIdLst>
    <p:notesMasterId r:id="rId26"/>
  </p:notesMasterIdLst>
  <p:handoutMasterIdLst>
    <p:handoutMasterId r:id="rId27"/>
  </p:handoutMasterIdLst>
  <p:sldIdLst>
    <p:sldId id="258" r:id="rId2"/>
    <p:sldId id="743" r:id="rId3"/>
    <p:sldId id="682" r:id="rId4"/>
    <p:sldId id="755" r:id="rId5"/>
    <p:sldId id="685" r:id="rId6"/>
    <p:sldId id="323" r:id="rId7"/>
    <p:sldId id="756" r:id="rId8"/>
    <p:sldId id="757" r:id="rId9"/>
    <p:sldId id="758" r:id="rId10"/>
    <p:sldId id="759" r:id="rId11"/>
    <p:sldId id="760" r:id="rId12"/>
    <p:sldId id="761" r:id="rId13"/>
    <p:sldId id="762" r:id="rId14"/>
    <p:sldId id="763" r:id="rId15"/>
    <p:sldId id="764" r:id="rId16"/>
    <p:sldId id="766" r:id="rId17"/>
    <p:sldId id="765" r:id="rId18"/>
    <p:sldId id="767" r:id="rId19"/>
    <p:sldId id="768" r:id="rId20"/>
    <p:sldId id="772" r:id="rId21"/>
    <p:sldId id="769" r:id="rId22"/>
    <p:sldId id="770" r:id="rId23"/>
    <p:sldId id="771" r:id="rId24"/>
    <p:sldId id="268" r:id="rId25"/>
  </p:sldIdLst>
  <p:sldSz cx="9144000" cy="6858000" type="screen4x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0000"/>
    <a:srgbClr val="FF9900"/>
    <a:srgbClr val="0000FF"/>
    <a:srgbClr val="00549F"/>
    <a:srgbClr val="32309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B054C9-F4FE-49E0-8C94-6A91D4E1DDDF}" v="66" dt="2019-12-16T10:27:01.280"/>
    <p1510:client id="{2C1EA768-59BA-4E2E-A700-1223885C5DDF}" v="7" dt="2019-12-16T10:15:34.413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3" autoAdjust="0"/>
    <p:restoredTop sz="92136" autoAdjust="0"/>
  </p:normalViewPr>
  <p:slideViewPr>
    <p:cSldViewPr snapToGrid="0" showGuides="1">
      <p:cViewPr varScale="1">
        <p:scale>
          <a:sx n="83" d="100"/>
          <a:sy n="83" d="100"/>
        </p:scale>
        <p:origin x="18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61" d="100"/>
          <a:sy n="61" d="100"/>
        </p:scale>
        <p:origin x="2544" y="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Wenqi" userId="e72448e5a518e0d1" providerId="LiveId" clId="{F4B054C9-F4FE-49E0-8C94-6A91D4E1DDDF}"/>
    <pc:docChg chg="custSel modSld sldOrd">
      <pc:chgData name="Liu Wenqi" userId="e72448e5a518e0d1" providerId="LiveId" clId="{F4B054C9-F4FE-49E0-8C94-6A91D4E1DDDF}" dt="2019-12-16T10:27:01.280" v="118"/>
      <pc:docMkLst>
        <pc:docMk/>
      </pc:docMkLst>
      <pc:sldChg chg="addSp delSp modSp delAnim modAnim">
        <pc:chgData name="Liu Wenqi" userId="e72448e5a518e0d1" providerId="LiveId" clId="{F4B054C9-F4FE-49E0-8C94-6A91D4E1DDDF}" dt="2019-12-16T10:11:51.788" v="84" actId="1076"/>
        <pc:sldMkLst>
          <pc:docMk/>
          <pc:sldMk cId="4042163090" sldId="757"/>
        </pc:sldMkLst>
        <pc:spChg chg="add mod">
          <ac:chgData name="Liu Wenqi" userId="e72448e5a518e0d1" providerId="LiveId" clId="{F4B054C9-F4FE-49E0-8C94-6A91D4E1DDDF}" dt="2019-12-16T10:11:19.762" v="81" actId="1076"/>
          <ac:spMkLst>
            <pc:docMk/>
            <pc:sldMk cId="4042163090" sldId="757"/>
            <ac:spMk id="10" creationId="{C95C2949-F1FF-452B-A897-EE2FEAC58F66}"/>
          </ac:spMkLst>
        </pc:spChg>
        <pc:graphicFrameChg chg="add del mod">
          <ac:chgData name="Liu Wenqi" userId="e72448e5a518e0d1" providerId="LiveId" clId="{F4B054C9-F4FE-49E0-8C94-6A91D4E1DDDF}" dt="2019-12-16T10:06:53.422" v="3" actId="478"/>
          <ac:graphicFrameMkLst>
            <pc:docMk/>
            <pc:sldMk cId="4042163090" sldId="757"/>
            <ac:graphicFrameMk id="8" creationId="{220FBFBD-1EF5-494A-AD78-CEC1015F98BA}"/>
          </ac:graphicFrameMkLst>
        </pc:graphicFrameChg>
        <pc:graphicFrameChg chg="add mod modGraphic">
          <ac:chgData name="Liu Wenqi" userId="e72448e5a518e0d1" providerId="LiveId" clId="{F4B054C9-F4FE-49E0-8C94-6A91D4E1DDDF}" dt="2019-12-16T10:11:51.788" v="84" actId="1076"/>
          <ac:graphicFrameMkLst>
            <pc:docMk/>
            <pc:sldMk cId="4042163090" sldId="757"/>
            <ac:graphicFrameMk id="9" creationId="{9EE386EA-B833-4120-B688-FF31FA2C0319}"/>
          </ac:graphicFrameMkLst>
        </pc:graphicFrameChg>
        <pc:graphicFrameChg chg="add del mod">
          <ac:chgData name="Liu Wenqi" userId="e72448e5a518e0d1" providerId="LiveId" clId="{F4B054C9-F4FE-49E0-8C94-6A91D4E1DDDF}" dt="2019-12-16T10:09:48.737" v="64" actId="478"/>
          <ac:graphicFrameMkLst>
            <pc:docMk/>
            <pc:sldMk cId="4042163090" sldId="757"/>
            <ac:graphicFrameMk id="12" creationId="{1E0D88FC-5190-43C8-A1C0-5BB38F1A8E62}"/>
          </ac:graphicFrameMkLst>
        </pc:graphicFrameChg>
        <pc:graphicFrameChg chg="add mod modGraphic">
          <ac:chgData name="Liu Wenqi" userId="e72448e5a518e0d1" providerId="LiveId" clId="{F4B054C9-F4FE-49E0-8C94-6A91D4E1DDDF}" dt="2019-12-16T10:11:19.762" v="81" actId="1076"/>
          <ac:graphicFrameMkLst>
            <pc:docMk/>
            <pc:sldMk cId="4042163090" sldId="757"/>
            <ac:graphicFrameMk id="16" creationId="{52CE263C-8A6C-4B92-9DBC-AB6DCF11B389}"/>
          </ac:graphicFrameMkLst>
        </pc:graphicFrameChg>
      </pc:sldChg>
      <pc:sldChg chg="modSp">
        <pc:chgData name="Liu Wenqi" userId="e72448e5a518e0d1" providerId="LiveId" clId="{F4B054C9-F4FE-49E0-8C94-6A91D4E1DDDF}" dt="2019-12-16T10:19:25.347" v="88" actId="114"/>
        <pc:sldMkLst>
          <pc:docMk/>
          <pc:sldMk cId="3522358223" sldId="766"/>
        </pc:sldMkLst>
        <pc:spChg chg="mod">
          <ac:chgData name="Liu Wenqi" userId="e72448e5a518e0d1" providerId="LiveId" clId="{F4B054C9-F4FE-49E0-8C94-6A91D4E1DDDF}" dt="2019-12-16T10:19:25.347" v="88" actId="114"/>
          <ac:spMkLst>
            <pc:docMk/>
            <pc:sldMk cId="3522358223" sldId="766"/>
            <ac:spMk id="8" creationId="{ACC68132-E1AF-4DE5-A0C2-30FA7012F376}"/>
          </ac:spMkLst>
        </pc:spChg>
      </pc:sldChg>
      <pc:sldChg chg="modSp ord">
        <pc:chgData name="Liu Wenqi" userId="e72448e5a518e0d1" providerId="LiveId" clId="{F4B054C9-F4FE-49E0-8C94-6A91D4E1DDDF}" dt="2019-12-16T10:27:01.280" v="118"/>
        <pc:sldMkLst>
          <pc:docMk/>
          <pc:sldMk cId="1644848509" sldId="767"/>
        </pc:sldMkLst>
        <pc:graphicFrameChg chg="mod">
          <ac:chgData name="Liu Wenqi" userId="e72448e5a518e0d1" providerId="LiveId" clId="{F4B054C9-F4FE-49E0-8C94-6A91D4E1DDDF}" dt="2019-12-16T10:19:59.693" v="97"/>
          <ac:graphicFrameMkLst>
            <pc:docMk/>
            <pc:sldMk cId="1644848509" sldId="767"/>
            <ac:graphicFrameMk id="2" creationId="{6B10CE06-9500-488A-AB52-59440DF1655C}"/>
          </ac:graphicFrameMkLst>
        </pc:graphicFrameChg>
      </pc:sldChg>
      <pc:sldChg chg="modSp">
        <pc:chgData name="Liu Wenqi" userId="e72448e5a518e0d1" providerId="LiveId" clId="{F4B054C9-F4FE-49E0-8C94-6A91D4E1DDDF}" dt="2019-12-16T10:23:30.167" v="114"/>
        <pc:sldMkLst>
          <pc:docMk/>
          <pc:sldMk cId="471019595" sldId="768"/>
        </pc:sldMkLst>
        <pc:graphicFrameChg chg="mod modGraphic">
          <ac:chgData name="Liu Wenqi" userId="e72448e5a518e0d1" providerId="LiveId" clId="{F4B054C9-F4FE-49E0-8C94-6A91D4E1DDDF}" dt="2019-12-16T10:23:30.167" v="114"/>
          <ac:graphicFrameMkLst>
            <pc:docMk/>
            <pc:sldMk cId="471019595" sldId="768"/>
            <ac:graphicFrameMk id="2" creationId="{6B10CE06-9500-488A-AB52-59440DF1655C}"/>
          </ac:graphicFrameMkLst>
        </pc:graphicFrameChg>
      </pc:sldChg>
      <pc:sldChg chg="modSp">
        <pc:chgData name="Liu Wenqi" userId="e72448e5a518e0d1" providerId="LiveId" clId="{F4B054C9-F4FE-49E0-8C94-6A91D4E1DDDF}" dt="2019-12-16T10:24:28.959" v="117" actId="20577"/>
        <pc:sldMkLst>
          <pc:docMk/>
          <pc:sldMk cId="1661236444" sldId="771"/>
        </pc:sldMkLst>
        <pc:spChg chg="mod">
          <ac:chgData name="Liu Wenqi" userId="e72448e5a518e0d1" providerId="LiveId" clId="{F4B054C9-F4FE-49E0-8C94-6A91D4E1DDDF}" dt="2019-12-16T10:24:28.959" v="117" actId="20577"/>
          <ac:spMkLst>
            <pc:docMk/>
            <pc:sldMk cId="1661236444" sldId="771"/>
            <ac:spMk id="3" creationId="{F847C7B0-8557-4120-9242-F6CC27B0568D}"/>
          </ac:spMkLst>
        </pc:spChg>
      </pc:sldChg>
    </pc:docChg>
  </pc:docChgLst>
  <pc:docChgLst>
    <pc:chgData name="Liu Wenqi" userId="e72448e5a518e0d1" providerId="LiveId" clId="{1806A4E5-7A9C-4D0E-9D16-B6CA40A76155}"/>
    <pc:docChg chg="modSld">
      <pc:chgData name="Liu Wenqi" userId="e72448e5a518e0d1" providerId="LiveId" clId="{1806A4E5-7A9C-4D0E-9D16-B6CA40A76155}" dt="2019-12-14T07:08:51.040" v="4" actId="1035"/>
      <pc:docMkLst>
        <pc:docMk/>
      </pc:docMkLst>
    </pc:docChg>
  </pc:docChgLst>
  <pc:docChgLst>
    <pc:chgData name="姚 y" userId="5374489df7b6303e" providerId="Windows Live" clId="Web-{2C1EA768-59BA-4E2E-A700-1223885C5DDF}"/>
    <pc:docChg chg="modSld">
      <pc:chgData name="姚 y" userId="5374489df7b6303e" providerId="Windows Live" clId="Web-{2C1EA768-59BA-4E2E-A700-1223885C5DDF}" dt="2019-12-16T10:15:34.413" v="6" actId="1076"/>
      <pc:docMkLst>
        <pc:docMk/>
      </pc:docMkLst>
      <pc:sldChg chg="delSp modSp delAnim">
        <pc:chgData name="姚 y" userId="5374489df7b6303e" providerId="Windows Live" clId="Web-{2C1EA768-59BA-4E2E-A700-1223885C5DDF}" dt="2019-12-16T10:15:34.413" v="6" actId="1076"/>
        <pc:sldMkLst>
          <pc:docMk/>
          <pc:sldMk cId="4042163090" sldId="757"/>
        </pc:sldMkLst>
        <pc:spChg chg="mod">
          <ac:chgData name="姚 y" userId="5374489df7b6303e" providerId="Windows Live" clId="Web-{2C1EA768-59BA-4E2E-A700-1223885C5DDF}" dt="2019-12-16T10:15:34.413" v="6" actId="1076"/>
          <ac:spMkLst>
            <pc:docMk/>
            <pc:sldMk cId="4042163090" sldId="757"/>
            <ac:spMk id="10" creationId="{C95C2949-F1FF-452B-A897-EE2FEAC58F66}"/>
          </ac:spMkLst>
        </pc:spChg>
        <pc:graphicFrameChg chg="del">
          <ac:chgData name="姚 y" userId="5374489df7b6303e" providerId="Windows Live" clId="Web-{2C1EA768-59BA-4E2E-A700-1223885C5DDF}" dt="2019-12-16T10:15:14.038" v="0"/>
          <ac:graphicFrameMkLst>
            <pc:docMk/>
            <pc:sldMk cId="4042163090" sldId="757"/>
            <ac:graphicFrameMk id="6" creationId="{1C6CCA39-0B28-48EA-9372-ADC231F1266D}"/>
          </ac:graphicFrameMkLst>
        </pc:graphicFrameChg>
        <pc:graphicFrameChg chg="mod">
          <ac:chgData name="姚 y" userId="5374489df7b6303e" providerId="Windows Live" clId="Web-{2C1EA768-59BA-4E2E-A700-1223885C5DDF}" dt="2019-12-16T10:15:27.897" v="4" actId="1076"/>
          <ac:graphicFrameMkLst>
            <pc:docMk/>
            <pc:sldMk cId="4042163090" sldId="757"/>
            <ac:graphicFrameMk id="9" creationId="{9EE386EA-B833-4120-B688-FF31FA2C0319}"/>
          </ac:graphicFrameMkLst>
        </pc:graphicFrameChg>
        <pc:graphicFrameChg chg="mod">
          <ac:chgData name="姚 y" userId="5374489df7b6303e" providerId="Windows Live" clId="Web-{2C1EA768-59BA-4E2E-A700-1223885C5DDF}" dt="2019-12-16T10:15:31.085" v="5" actId="1076"/>
          <ac:graphicFrameMkLst>
            <pc:docMk/>
            <pc:sldMk cId="4042163090" sldId="757"/>
            <ac:graphicFrameMk id="16" creationId="{52CE263C-8A6C-4B92-9DBC-AB6DCF11B38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16.12.2019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16.12.2019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2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06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3096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62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28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54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371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303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637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09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528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74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785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316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2746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74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9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b="0" baseline="0" dirty="0"/>
              <a:t>traditional material design: heat treatment, mechanical tests, component test to identify the distance between designed and targeted  material properties.  trial and error</a:t>
            </a:r>
          </a:p>
          <a:p>
            <a:pPr eaLnBrk="1" hangingPunct="1">
              <a:defRPr/>
            </a:pPr>
            <a:r>
              <a:rPr lang="en-US" b="0" baseline="0" dirty="0"/>
              <a:t>massively spends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material, time, energy, and money</a:t>
            </a:r>
          </a:p>
          <a:p>
            <a:pPr eaLnBrk="1" hangingPunct="1">
              <a:defRPr/>
            </a:pPr>
            <a:r>
              <a:rPr lang="en-US" sz="10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Aim: to develop a </a:t>
            </a:r>
            <a:r>
              <a:rPr lang="en-US" altLang="en-US" dirty="0"/>
              <a:t>simulation </a:t>
            </a:r>
            <a:r>
              <a:rPr lang="en-US" altLang="en-US" b="1" dirty="0"/>
              <a:t>toolkit</a:t>
            </a:r>
            <a:r>
              <a:rPr lang="en-US" altLang="en-US" dirty="0"/>
              <a:t> for the computer-assisted material design</a:t>
            </a:r>
          </a:p>
          <a:p>
            <a:pPr eaLnBrk="1" hangingPunct="1"/>
            <a:r>
              <a:rPr lang="en-US" altLang="en-US" dirty="0"/>
              <a:t>Toolkit flow</a:t>
            </a:r>
          </a:p>
          <a:p>
            <a:pPr eaLnBrk="1" hangingPunct="1"/>
            <a:r>
              <a:rPr lang="en-US" altLang="en-US" dirty="0"/>
              <a:t>advantages</a:t>
            </a:r>
          </a:p>
          <a:p>
            <a:pPr eaLnBrk="1" hangingPunct="1"/>
            <a:r>
              <a:rPr lang="en-US" altLang="en-US" dirty="0"/>
              <a:t>in</a:t>
            </a:r>
            <a:r>
              <a:rPr lang="en-US" altLang="en-US" baseline="0" dirty="0"/>
              <a:t> order to achieve the whole circle of the toolkit approach, the information flow between multiscale should be build up using a reference material. </a:t>
            </a:r>
          </a:p>
          <a:p>
            <a:pPr eaLnBrk="1" hangingPunct="1"/>
            <a:r>
              <a:rPr lang="en-US" altLang="en-US" baseline="0" dirty="0"/>
              <a:t>Today, my topic is mainly focused on the transition from component level to macroscopic mechanical property profile. 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903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89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519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52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687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026" name="Picture 2" descr="P:\Orgakram\rwth_iehk_en_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54" y="6038372"/>
            <a:ext cx="3169232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84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016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11520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8" y="1684800"/>
            <a:ext cx="8569325" cy="3632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 userDrawn="1"/>
        </p:nvCxnSpPr>
        <p:spPr>
          <a:xfrm>
            <a:off x="287338" y="604043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 userDrawn="1"/>
        </p:nvSpPr>
        <p:spPr>
          <a:xfrm>
            <a:off x="287338" y="2487613"/>
            <a:ext cx="8569325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dirty="0"/>
              <a:t>Thank</a:t>
            </a:r>
            <a:r>
              <a:rPr lang="de-DE" baseline="0" dirty="0"/>
              <a:t> you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3988800"/>
            <a:ext cx="8569325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10" name="Picture 2" descr="P:\Orgakram\rwth_iehk_en_rg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5818654" y="6118302"/>
            <a:ext cx="3169232" cy="7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98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7" b="13242"/>
          <a:stretch>
            <a:fillRect/>
          </a:stretch>
        </p:blipFill>
        <p:spPr bwMode="auto">
          <a:xfrm>
            <a:off x="0" y="0"/>
            <a:ext cx="914400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P:\Orgakram\rwth_iehk_en_rgb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54" y="6038372"/>
            <a:ext cx="3169232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47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3095"/>
          <a:stretch>
            <a:fillRect/>
          </a:stretch>
        </p:blipFill>
        <p:spPr bwMode="auto">
          <a:xfrm>
            <a:off x="0" y="0"/>
            <a:ext cx="9144000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12" name="Picture 2" descr="P:\Orgakram\rwth_iehk_en_rgb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54" y="6038372"/>
            <a:ext cx="3169232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13" name="Gerader Verbinder 12"/>
          <p:cNvCxnSpPr/>
          <p:nvPr userDrawn="1"/>
        </p:nvCxnSpPr>
        <p:spPr>
          <a:xfrm>
            <a:off x="287338" y="604043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P:\Orgakram\rwth_iehk_en_rg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5818654" y="6118302"/>
            <a:ext cx="3169232" cy="7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4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P:\Orgakram\rwth_iehk_en_r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54" y="6038372"/>
            <a:ext cx="3169232" cy="8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016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11520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87338" y="1684800"/>
            <a:ext cx="8569325" cy="31940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016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1152000"/>
            <a:ext cx="8568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87338" y="1684800"/>
            <a:ext cx="8569325" cy="3751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86" b="11"/>
          <a:stretch>
            <a:fillRect/>
          </a:stretch>
        </p:blipFill>
        <p:spPr bwMode="auto">
          <a:xfrm>
            <a:off x="6069013" y="1685925"/>
            <a:ext cx="278765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016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288000" y="11520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87338" y="1684799"/>
            <a:ext cx="5648325" cy="398595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9" b="14459"/>
          <a:stretch>
            <a:fillRect/>
          </a:stretch>
        </p:blipFill>
        <p:spPr bwMode="auto">
          <a:xfrm>
            <a:off x="287338" y="1152525"/>
            <a:ext cx="856932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016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5359400"/>
            <a:ext cx="8559667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Bildtitel oder ggf. Beschreibung</a:t>
            </a:r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123950" y="6227763"/>
            <a:ext cx="4251325" cy="630237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Master thesis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/>
              <a:t>| Yao Yao |  Steel Institute, RWTH Aachen</a:t>
            </a:r>
            <a:r>
              <a:rPr lang="de-DE" baseline="0" dirty="0"/>
              <a:t> University </a:t>
            </a:r>
            <a:r>
              <a:rPr lang="de-DE" dirty="0"/>
              <a:t> </a:t>
            </a:r>
            <a:r>
              <a:rPr lang="de-DE" baseline="0" dirty="0"/>
              <a:t>|  </a:t>
            </a:r>
            <a:r>
              <a:rPr lang="en-US" altLang="zh-CN" baseline="0" dirty="0"/>
              <a:t>16.12</a:t>
            </a:r>
            <a:r>
              <a:rPr lang="de-DE" baseline="0" dirty="0"/>
              <a:t>.2019</a:t>
            </a:r>
            <a:endParaRPr lang="de-DE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287338" y="81438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87338" y="6040438"/>
            <a:ext cx="8569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P:\Orgakram\rwth_iehk_en_rgb.jp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5818654" y="6118302"/>
            <a:ext cx="3169232" cy="73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1"/>
          <p:cNvSpPr>
            <a:spLocks noChangeArrowheads="1"/>
          </p:cNvSpPr>
          <p:nvPr userDrawn="1"/>
        </p:nvSpPr>
        <p:spPr bwMode="auto">
          <a:xfrm>
            <a:off x="287338" y="6227763"/>
            <a:ext cx="632280" cy="28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9pPr>
          </a:lstStyle>
          <a:p>
            <a:pPr algn="l" eaLnBrk="1" latinLnBrk="1" hangingPunct="1"/>
            <a:fld id="{B193FD72-0F6C-4EA5-A0CB-387248B3434A}" type="slidenum">
              <a:rPr kumimoji="1" lang="ko-KR" altLang="en-US" sz="900" b="0">
                <a:solidFill>
                  <a:schemeClr val="tx2"/>
                </a:solidFill>
                <a:ea typeface="휴먼옛체"/>
                <a:cs typeface="휴먼옛체"/>
              </a:rPr>
              <a:pPr algn="l" eaLnBrk="1" latinLnBrk="1" hangingPunct="1"/>
              <a:t>‹#›</a:t>
            </a:fld>
            <a:r>
              <a:rPr kumimoji="1" lang="en-US" altLang="ko-KR" sz="900" b="0" dirty="0">
                <a:solidFill>
                  <a:schemeClr val="tx2"/>
                </a:solidFill>
                <a:ea typeface="휴먼옛체"/>
                <a:cs typeface="휴먼옛체"/>
              </a:rPr>
              <a:t>/</a:t>
            </a:r>
            <a:r>
              <a:rPr kumimoji="1" lang="en-US" altLang="ko-KR" sz="900" b="0" dirty="0">
                <a:solidFill>
                  <a:schemeClr val="tx2"/>
                </a:solidFill>
                <a:latin typeface="+mn-lt"/>
                <a:ea typeface="휴먼옛체"/>
                <a:cs typeface="휴먼옛체"/>
              </a:rPr>
              <a:t>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52" r:id="rId6"/>
    <p:sldLayoutId id="2147483753" r:id="rId7"/>
    <p:sldLayoutId id="2147483759" r:id="rId8"/>
    <p:sldLayoutId id="2147483760" r:id="rId9"/>
    <p:sldLayoutId id="2147483761" r:id="rId10"/>
    <p:sldLayoutId id="2147483770" r:id="rId11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8000" y="2487600"/>
            <a:ext cx="8568000" cy="1413840"/>
          </a:xfrm>
        </p:spPr>
        <p:txBody>
          <a:bodyPr/>
          <a:lstStyle/>
          <a:p>
            <a:r>
              <a:rPr lang="en-US" altLang="zh-CN" b="0" dirty="0"/>
              <a:t>Experimental and numerical study on size</a:t>
            </a:r>
            <a:br>
              <a:rPr lang="en-US" altLang="zh-CN" b="0" dirty="0"/>
            </a:br>
            <a:r>
              <a:rPr lang="en-US" altLang="zh-CN" b="0" dirty="0"/>
              <a:t>effects in Nanoindentation</a:t>
            </a:r>
            <a:endParaRPr lang="en-GB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A2F294-E751-413A-B2CC-6A0611494E58}"/>
              </a:ext>
            </a:extLst>
          </p:cNvPr>
          <p:cNvSpPr/>
          <p:nvPr/>
        </p:nvSpPr>
        <p:spPr>
          <a:xfrm>
            <a:off x="288000" y="4126524"/>
            <a:ext cx="67854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Presenter:       B.Sc. Yao </a:t>
            </a:r>
            <a:r>
              <a:rPr lang="en-US" altLang="ko-KR" dirty="0" err="1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Yao</a:t>
            </a:r>
            <a:endParaRPr lang="en-US" altLang="ko-KR" dirty="0">
              <a:solidFill>
                <a:schemeClr val="tx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1"/>
            <a:endParaRPr lang="en-US" altLang="ko-KR" dirty="0">
              <a:solidFill>
                <a:schemeClr val="tx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1"/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Supervisors:    Univ. Prof. Dr.-Ing. Sebastian  </a:t>
            </a:r>
            <a:r>
              <a:rPr lang="en-US" altLang="ko-KR" dirty="0" err="1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Münstermann</a:t>
            </a:r>
            <a:endParaRPr lang="en-US" altLang="ko-KR" dirty="0">
              <a:solidFill>
                <a:schemeClr val="tx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1"/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                Dr. </a:t>
            </a:r>
            <a:r>
              <a:rPr lang="en-US" altLang="ko-KR" dirty="0" err="1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Ude</a:t>
            </a:r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err="1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Hangen</a:t>
            </a:r>
            <a:endParaRPr lang="en-US" altLang="ko-KR" dirty="0">
              <a:solidFill>
                <a:schemeClr val="tx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1"/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                M.Sc. Michael </a:t>
            </a:r>
            <a:r>
              <a:rPr lang="en-US" altLang="ko-KR" dirty="0" err="1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Dölz</a:t>
            </a:r>
            <a:endParaRPr lang="en-US" altLang="ko-KR" dirty="0">
              <a:solidFill>
                <a:schemeClr val="tx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1"/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                      M.Sc. </a:t>
            </a:r>
            <a:r>
              <a:rPr lang="en-US" altLang="ko-KR" dirty="0" err="1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Wenqi</a:t>
            </a:r>
            <a:r>
              <a:rPr lang="en-US" altLang="ko-KR" dirty="0">
                <a:solidFill>
                  <a:schemeClr val="tx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results and discussion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0BDE5-13D7-4ED5-AEE9-95905828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65" y="1907774"/>
            <a:ext cx="3382658" cy="33826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E706A5-DCBC-4513-9976-AD77F6EF7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811" y="1988999"/>
            <a:ext cx="4579806" cy="33014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536696A-36AB-4EED-8C23-902BFF739F2B}"/>
              </a:ext>
            </a:extLst>
          </p:cNvPr>
          <p:cNvSpPr/>
          <p:nvPr/>
        </p:nvSpPr>
        <p:spPr>
          <a:xfrm>
            <a:off x="401064" y="990349"/>
            <a:ext cx="733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Load-displacement curves of {111} grain with 1 </a:t>
            </a:r>
            <a:r>
              <a:rPr lang="en-US" altLang="zh-CN" sz="2000" dirty="0" err="1">
                <a:solidFill>
                  <a:srgbClr val="00549F"/>
                </a:solidFill>
                <a:cs typeface="Arial" panose="020B0604020202020204" pitchFamily="34" charset="0"/>
              </a:rPr>
              <a:t>μm</a:t>
            </a:r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 indenter</a:t>
            </a:r>
            <a:endParaRPr lang="zh-CN" altLang="en-US" sz="20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E4920C0-FB2F-4377-8131-1633D2D4D955}"/>
              </a:ext>
            </a:extLst>
          </p:cNvPr>
          <p:cNvSpPr/>
          <p:nvPr/>
        </p:nvSpPr>
        <p:spPr>
          <a:xfrm>
            <a:off x="1481959" y="2081048"/>
            <a:ext cx="1471448" cy="430924"/>
          </a:xfrm>
          <a:custGeom>
            <a:avLst/>
            <a:gdLst>
              <a:gd name="connsiteX0" fmla="*/ 451944 w 1471448"/>
              <a:gd name="connsiteY0" fmla="*/ 42042 h 430924"/>
              <a:gd name="connsiteX1" fmla="*/ 1240220 w 1471448"/>
              <a:gd name="connsiteY1" fmla="*/ 0 h 430924"/>
              <a:gd name="connsiteX2" fmla="*/ 1471448 w 1471448"/>
              <a:gd name="connsiteY2" fmla="*/ 420414 h 430924"/>
              <a:gd name="connsiteX3" fmla="*/ 0 w 1471448"/>
              <a:gd name="connsiteY3" fmla="*/ 430924 h 430924"/>
              <a:gd name="connsiteX4" fmla="*/ 451944 w 1471448"/>
              <a:gd name="connsiteY4" fmla="*/ 42042 h 4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1448" h="430924">
                <a:moveTo>
                  <a:pt x="451944" y="42042"/>
                </a:moveTo>
                <a:lnTo>
                  <a:pt x="1240220" y="0"/>
                </a:lnTo>
                <a:lnTo>
                  <a:pt x="1471448" y="420414"/>
                </a:lnTo>
                <a:lnTo>
                  <a:pt x="0" y="430924"/>
                </a:lnTo>
                <a:lnTo>
                  <a:pt x="451944" y="42042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2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results and discussion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0BDE5-13D7-4ED5-AEE9-95905828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65" y="1907774"/>
            <a:ext cx="3382658" cy="33826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B43198-7248-4A73-92EC-569EF638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10" y="1989232"/>
            <a:ext cx="4629125" cy="33012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D745CCC-FA1B-49BF-8124-8E3619812152}"/>
              </a:ext>
            </a:extLst>
          </p:cNvPr>
          <p:cNvSpPr/>
          <p:nvPr/>
        </p:nvSpPr>
        <p:spPr>
          <a:xfrm>
            <a:off x="1019503" y="2543503"/>
            <a:ext cx="1933904" cy="430925"/>
          </a:xfrm>
          <a:custGeom>
            <a:avLst/>
            <a:gdLst>
              <a:gd name="connsiteX0" fmla="*/ 325821 w 1933904"/>
              <a:gd name="connsiteY0" fmla="*/ 42042 h 430925"/>
              <a:gd name="connsiteX1" fmla="*/ 1933904 w 1933904"/>
              <a:gd name="connsiteY1" fmla="*/ 0 h 430925"/>
              <a:gd name="connsiteX2" fmla="*/ 1755228 w 1933904"/>
              <a:gd name="connsiteY2" fmla="*/ 325821 h 430925"/>
              <a:gd name="connsiteX3" fmla="*/ 0 w 1933904"/>
              <a:gd name="connsiteY3" fmla="*/ 430925 h 430925"/>
              <a:gd name="connsiteX4" fmla="*/ 325821 w 1933904"/>
              <a:gd name="connsiteY4" fmla="*/ 42042 h 43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904" h="430925">
                <a:moveTo>
                  <a:pt x="325821" y="42042"/>
                </a:moveTo>
                <a:lnTo>
                  <a:pt x="1933904" y="0"/>
                </a:lnTo>
                <a:lnTo>
                  <a:pt x="1755228" y="325821"/>
                </a:lnTo>
                <a:lnTo>
                  <a:pt x="0" y="430925"/>
                </a:lnTo>
                <a:lnTo>
                  <a:pt x="325821" y="42042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396760-6B92-4AC5-97D5-E182EE2789C1}"/>
              </a:ext>
            </a:extLst>
          </p:cNvPr>
          <p:cNvSpPr/>
          <p:nvPr/>
        </p:nvSpPr>
        <p:spPr>
          <a:xfrm>
            <a:off x="401064" y="990349"/>
            <a:ext cx="733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Load-displacement curves of {111} grain with 2 </a:t>
            </a:r>
            <a:r>
              <a:rPr lang="en-US" altLang="zh-CN" sz="2000" dirty="0" err="1">
                <a:solidFill>
                  <a:srgbClr val="00549F"/>
                </a:solidFill>
                <a:cs typeface="Arial" panose="020B0604020202020204" pitchFamily="34" charset="0"/>
              </a:rPr>
              <a:t>μm</a:t>
            </a:r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 indenter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963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results and discussion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0BDE5-13D7-4ED5-AEE9-95905828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65" y="1948503"/>
            <a:ext cx="3382658" cy="33826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ACB902-20C1-4FD5-BCE4-A6CDF58A6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146" y="1948503"/>
            <a:ext cx="4728409" cy="330120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468B326-0B05-4BC4-89FD-7E628D2AE6F1}"/>
              </a:ext>
            </a:extLst>
          </p:cNvPr>
          <p:cNvSpPr/>
          <p:nvPr/>
        </p:nvSpPr>
        <p:spPr>
          <a:xfrm>
            <a:off x="578069" y="3163614"/>
            <a:ext cx="1597572" cy="1744717"/>
          </a:xfrm>
          <a:custGeom>
            <a:avLst/>
            <a:gdLst>
              <a:gd name="connsiteX0" fmla="*/ 399393 w 1597572"/>
              <a:gd name="connsiteY0" fmla="*/ 0 h 1744717"/>
              <a:gd name="connsiteX1" fmla="*/ 1187669 w 1597572"/>
              <a:gd name="connsiteY1" fmla="*/ 126124 h 1744717"/>
              <a:gd name="connsiteX2" fmla="*/ 945931 w 1597572"/>
              <a:gd name="connsiteY2" fmla="*/ 641131 h 1744717"/>
              <a:gd name="connsiteX3" fmla="*/ 1597572 w 1597572"/>
              <a:gd name="connsiteY3" fmla="*/ 1019503 h 1744717"/>
              <a:gd name="connsiteX4" fmla="*/ 1282262 w 1597572"/>
              <a:gd name="connsiteY4" fmla="*/ 1744717 h 1744717"/>
              <a:gd name="connsiteX5" fmla="*/ 0 w 1597572"/>
              <a:gd name="connsiteY5" fmla="*/ 588579 h 1744717"/>
              <a:gd name="connsiteX6" fmla="*/ 399393 w 1597572"/>
              <a:gd name="connsiteY6" fmla="*/ 0 h 174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7572" h="1744717">
                <a:moveTo>
                  <a:pt x="399393" y="0"/>
                </a:moveTo>
                <a:lnTo>
                  <a:pt x="1187669" y="126124"/>
                </a:lnTo>
                <a:lnTo>
                  <a:pt x="945931" y="641131"/>
                </a:lnTo>
                <a:lnTo>
                  <a:pt x="1597572" y="1019503"/>
                </a:lnTo>
                <a:lnTo>
                  <a:pt x="1282262" y="1744717"/>
                </a:lnTo>
                <a:lnTo>
                  <a:pt x="0" y="588579"/>
                </a:lnTo>
                <a:lnTo>
                  <a:pt x="399393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D9A9AC-6A43-457A-8D47-2528AFB5080E}"/>
              </a:ext>
            </a:extLst>
          </p:cNvPr>
          <p:cNvSpPr/>
          <p:nvPr/>
        </p:nvSpPr>
        <p:spPr>
          <a:xfrm>
            <a:off x="401064" y="990349"/>
            <a:ext cx="733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Load-displacement curves of {111} grain with 5 </a:t>
            </a:r>
            <a:r>
              <a:rPr lang="en-US" altLang="zh-CN" sz="2000" dirty="0" err="1">
                <a:solidFill>
                  <a:srgbClr val="00549F"/>
                </a:solidFill>
                <a:cs typeface="Arial" panose="020B0604020202020204" pitchFamily="34" charset="0"/>
              </a:rPr>
              <a:t>μm</a:t>
            </a:r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 indenter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19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results and discussion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0BDE5-13D7-4ED5-AEE9-95905828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65" y="1907774"/>
            <a:ext cx="3382658" cy="3382658"/>
          </a:xfrm>
          <a:prstGeom prst="rect">
            <a:avLst/>
          </a:prstGeom>
        </p:spPr>
      </p:pic>
      <p:pic>
        <p:nvPicPr>
          <p:cNvPr id="14" name="图片 13" descr="手机屏幕截图&#10;&#10;描述已自动生成">
            <a:extLst>
              <a:ext uri="{FF2B5EF4-FFF2-40B4-BE49-F238E27FC236}">
                <a16:creationId xmlns:a16="http://schemas.microsoft.com/office/drawing/2014/main" id="{E2A9A9E3-E8C5-4438-9A24-33C7F645E9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7955" r="11812" b="6004"/>
          <a:stretch/>
        </p:blipFill>
        <p:spPr>
          <a:xfrm>
            <a:off x="3945369" y="1899583"/>
            <a:ext cx="4867877" cy="3390849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AAC6011-F52F-43C9-9705-86D798CEC902}"/>
              </a:ext>
            </a:extLst>
          </p:cNvPr>
          <p:cNvSpPr/>
          <p:nvPr/>
        </p:nvSpPr>
        <p:spPr>
          <a:xfrm>
            <a:off x="1566041" y="2785241"/>
            <a:ext cx="1996966" cy="1797269"/>
          </a:xfrm>
          <a:custGeom>
            <a:avLst/>
            <a:gdLst>
              <a:gd name="connsiteX0" fmla="*/ 536028 w 1996966"/>
              <a:gd name="connsiteY0" fmla="*/ 0 h 1797269"/>
              <a:gd name="connsiteX1" fmla="*/ 0 w 1996966"/>
              <a:gd name="connsiteY1" fmla="*/ 935421 h 1797269"/>
              <a:gd name="connsiteX2" fmla="*/ 1660635 w 1996966"/>
              <a:gd name="connsiteY2" fmla="*/ 1797269 h 1797269"/>
              <a:gd name="connsiteX3" fmla="*/ 1996966 w 1996966"/>
              <a:gd name="connsiteY3" fmla="*/ 462456 h 1797269"/>
              <a:gd name="connsiteX4" fmla="*/ 536028 w 1996966"/>
              <a:gd name="connsiteY4" fmla="*/ 0 h 179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6966" h="1797269">
                <a:moveTo>
                  <a:pt x="536028" y="0"/>
                </a:moveTo>
                <a:lnTo>
                  <a:pt x="0" y="935421"/>
                </a:lnTo>
                <a:lnTo>
                  <a:pt x="1660635" y="1797269"/>
                </a:lnTo>
                <a:lnTo>
                  <a:pt x="1996966" y="462456"/>
                </a:lnTo>
                <a:lnTo>
                  <a:pt x="536028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4DB923-8BE5-4DE6-BBC9-543BBBD83728}"/>
              </a:ext>
            </a:extLst>
          </p:cNvPr>
          <p:cNvSpPr/>
          <p:nvPr/>
        </p:nvSpPr>
        <p:spPr>
          <a:xfrm>
            <a:off x="401064" y="990349"/>
            <a:ext cx="733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Load-displacement curves of {111} grain with 20 </a:t>
            </a:r>
            <a:r>
              <a:rPr lang="en-US" altLang="zh-CN" sz="2000" dirty="0" err="1">
                <a:solidFill>
                  <a:srgbClr val="00549F"/>
                </a:solidFill>
                <a:cs typeface="Arial" panose="020B0604020202020204" pitchFamily="34" charset="0"/>
              </a:rPr>
              <a:t>μm</a:t>
            </a:r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 indenter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54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results and discussion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D667EC-0691-4BEF-AB94-8150BEC93981}"/>
              </a:ext>
            </a:extLst>
          </p:cNvPr>
          <p:cNvSpPr/>
          <p:nvPr/>
        </p:nvSpPr>
        <p:spPr>
          <a:xfrm>
            <a:off x="4774552" y="1599211"/>
            <a:ext cx="42378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Prominent size effect can be observed:</a:t>
            </a:r>
          </a:p>
          <a:p>
            <a:pPr algn="just"/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hardness increases with smaller 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Indenter radius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EAEEB4-92DF-474B-A6F4-747987BB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" t="9593" b="11083"/>
          <a:stretch/>
        </p:blipFill>
        <p:spPr>
          <a:xfrm>
            <a:off x="540526" y="3560276"/>
            <a:ext cx="4012099" cy="2367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F39975-FDDF-4692-B5EC-EE212EF38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04" t="9214" r="21144" b="7263"/>
          <a:stretch/>
        </p:blipFill>
        <p:spPr>
          <a:xfrm>
            <a:off x="540526" y="930165"/>
            <a:ext cx="3132084" cy="2643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09E70B-88DA-4241-B240-1633D1C6A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636" y="1699461"/>
            <a:ext cx="1450974" cy="4999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5C59DF-FBB1-45AD-B944-A1CF91611DEE}"/>
              </a:ext>
            </a:extLst>
          </p:cNvPr>
          <p:cNvSpPr/>
          <p:nvPr/>
        </p:nvSpPr>
        <p:spPr>
          <a:xfrm>
            <a:off x="4607474" y="3429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549F"/>
                </a:solidFill>
                <a:cs typeface="Arial" panose="020B0604020202020204" pitchFamily="34" charset="0"/>
              </a:rPr>
              <a:t>Slight decrease of hardness with increasing contact depth for the same indenter</a:t>
            </a:r>
          </a:p>
        </p:txBody>
      </p:sp>
    </p:spTree>
    <p:extLst>
      <p:ext uri="{BB962C8B-B14F-4D97-AF65-F5344CB8AC3E}">
        <p14:creationId xmlns:p14="http://schemas.microsoft.com/office/powerpoint/2010/main" val="6914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results and discussion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D667EC-0691-4BEF-AB94-8150BEC93981}"/>
              </a:ext>
            </a:extLst>
          </p:cNvPr>
          <p:cNvSpPr/>
          <p:nvPr/>
        </p:nvSpPr>
        <p:spPr>
          <a:xfrm>
            <a:off x="221843" y="900727"/>
            <a:ext cx="519675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topography and pile-up patterns</a:t>
            </a:r>
          </a:p>
          <a:p>
            <a:pPr algn="just"/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18EE9F-4930-4EA8-9364-08D50EFA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06" y="1629000"/>
            <a:ext cx="19125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2B9E6F-F8D2-437B-9072-5D560B56A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080" y="1629200"/>
            <a:ext cx="1896143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5A2417-8FD6-4A5E-BBEE-31FFA73A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024" y="3799059"/>
            <a:ext cx="1862382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4EA803-AFBA-484B-A961-8D766278A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827" y="3799059"/>
            <a:ext cx="1922849" cy="180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D008BAF-5D3A-42D5-A23E-2FFD8379D90A}"/>
              </a:ext>
            </a:extLst>
          </p:cNvPr>
          <p:cNvSpPr/>
          <p:nvPr/>
        </p:nvSpPr>
        <p:spPr>
          <a:xfrm>
            <a:off x="0" y="1486229"/>
            <a:ext cx="32748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um indenter   0.4 strain 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{100} grain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8E6CA8-AC51-4C34-B5BB-2511E16AC719}"/>
              </a:ext>
            </a:extLst>
          </p:cNvPr>
          <p:cNvSpPr/>
          <p:nvPr/>
        </p:nvSpPr>
        <p:spPr>
          <a:xfrm>
            <a:off x="0" y="3480165"/>
            <a:ext cx="3290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um indenter   0.4 strain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{111} grain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58E08E-A009-4AB2-B04A-15A7A2A3D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097" y="2409559"/>
            <a:ext cx="1830508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8C4039-EEFA-48CB-9B5C-6789C1715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986" y="4345365"/>
            <a:ext cx="1182727" cy="1115665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DC467527-BDD2-4508-9D14-B5C5B81D4FF4}"/>
              </a:ext>
            </a:extLst>
          </p:cNvPr>
          <p:cNvSpPr/>
          <p:nvPr/>
        </p:nvSpPr>
        <p:spPr>
          <a:xfrm>
            <a:off x="6736819" y="5734865"/>
            <a:ext cx="2785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ＭＳ Ｐゴシック"/>
                <a:cs typeface="ＭＳ Ｐゴシック"/>
              </a:rPr>
              <a:t>*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ＭＳ Ｐゴシック"/>
                <a:cs typeface="ＭＳ Ｐゴシック"/>
              </a:rPr>
              <a:t>Xiaoxue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ＭＳ Ｐゴシック"/>
                <a:cs typeface="ＭＳ Ｐゴシック"/>
              </a:rPr>
              <a:t> Liu, Master thesis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3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setup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1C237D60-4AE3-42F0-9DF0-D43C48A56C31}"/>
              </a:ext>
            </a:extLst>
          </p:cNvPr>
          <p:cNvSpPr/>
          <p:nvPr/>
        </p:nvSpPr>
        <p:spPr>
          <a:xfrm>
            <a:off x="268625" y="1108031"/>
            <a:ext cx="4572000" cy="86632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1" hangingPunct="1">
              <a:lnSpc>
                <a:spcPct val="110000"/>
              </a:lnSpc>
              <a:spcBef>
                <a:spcPct val="40000"/>
              </a:spcBef>
              <a:buClr>
                <a:schemeClr val="tx2"/>
              </a:buClr>
              <a:buSzPct val="100000"/>
            </a:pPr>
            <a:r>
              <a:rPr lang="en-US" sz="2000" dirty="0">
                <a:solidFill>
                  <a:srgbClr val="00549F"/>
                </a:solidFill>
                <a:cs typeface="Arial" panose="020B0604020202020204" pitchFamily="34" charset="0"/>
              </a:rPr>
              <a:t>Crystal</a:t>
            </a:r>
            <a:r>
              <a:rPr lang="en-US" sz="1600" b="1" dirty="0"/>
              <a:t> </a:t>
            </a:r>
            <a:r>
              <a:rPr lang="en-US" sz="2000" dirty="0">
                <a:solidFill>
                  <a:srgbClr val="00549F"/>
                </a:solidFill>
                <a:cs typeface="Arial" panose="020B0604020202020204" pitchFamily="34" charset="0"/>
              </a:rPr>
              <a:t>plasticity</a:t>
            </a:r>
            <a:r>
              <a:rPr lang="en-US" sz="1600" b="1" dirty="0"/>
              <a:t> </a:t>
            </a:r>
            <a:r>
              <a:rPr lang="en-US" sz="2000" dirty="0">
                <a:solidFill>
                  <a:srgbClr val="00549F"/>
                </a:solidFill>
                <a:cs typeface="Arial" panose="020B0604020202020204" pitchFamily="34" charset="0"/>
              </a:rPr>
              <a:t>model:</a:t>
            </a:r>
          </a:p>
          <a:p>
            <a:pPr lvl="0" eaLnBrk="1" hangingPunct="1">
              <a:lnSpc>
                <a:spcPct val="110000"/>
              </a:lnSpc>
              <a:spcBef>
                <a:spcPct val="40000"/>
              </a:spcBef>
              <a:buClr>
                <a:schemeClr val="tx2"/>
              </a:buClr>
              <a:buSzPct val="100000"/>
            </a:pPr>
            <a:r>
              <a:rPr lang="en-US" sz="2000" dirty="0">
                <a:solidFill>
                  <a:srgbClr val="00549F"/>
                </a:solidFill>
                <a:cs typeface="Arial" panose="020B0604020202020204" pitchFamily="34" charset="0"/>
              </a:rPr>
              <a:t>Dislocation slip based formulations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12">
                <a:extLst>
                  <a:ext uri="{FF2B5EF4-FFF2-40B4-BE49-F238E27FC236}">
                    <a16:creationId xmlns:a16="http://schemas.microsoft.com/office/drawing/2014/main" id="{ACC68132-E1AF-4DE5-A0C2-30FA7012F376}"/>
                  </a:ext>
                </a:extLst>
              </p:cNvPr>
              <p:cNvSpPr/>
              <p:nvPr/>
            </p:nvSpPr>
            <p:spPr>
              <a:xfrm>
                <a:off x="268625" y="2765004"/>
                <a:ext cx="5049609" cy="1327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lnSpc>
                    <a:spcPct val="110000"/>
                  </a:lnSpc>
                  <a:spcBef>
                    <a:spcPct val="40000"/>
                  </a:spcBef>
                  <a:buClr>
                    <a:schemeClr val="tx2"/>
                  </a:buClr>
                  <a:buSzPct val="100000"/>
                </a:pPr>
                <a:r>
                  <a:rPr lang="en-US" sz="2000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Initial critical resolved shear strength: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549F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buClr>
                    <a:schemeClr val="tx2"/>
                  </a:buClr>
                  <a:buSzPct val="100000"/>
                </a:pPr>
                <a:r>
                  <a:rPr lang="en-US" altLang="zh-CN" sz="2000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Work hardening parameters: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l-GR" altLang="zh-CN" sz="2000" i="1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549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, </a:t>
                </a:r>
                <a:r>
                  <a:rPr lang="en-US" sz="2000" i="1" dirty="0">
                    <a:solidFill>
                      <a:srgbClr val="00549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 </a:t>
                </a:r>
                <a:r>
                  <a:rPr lang="en-US" sz="2000" dirty="0">
                    <a:solidFill>
                      <a:srgbClr val="00549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2000" i="1" dirty="0">
                    <a:solidFill>
                      <a:srgbClr val="00549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b="0" i="0" smtClean="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00549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0" eaLnBrk="1" hangingPunct="1">
                  <a:lnSpc>
                    <a:spcPct val="110000"/>
                  </a:lnSpc>
                  <a:spcBef>
                    <a:spcPct val="40000"/>
                  </a:spcBef>
                  <a:buClr>
                    <a:schemeClr val="tx2"/>
                  </a:buClr>
                  <a:buSzPct val="100000"/>
                </a:pPr>
                <a:r>
                  <a:rPr lang="en-US" sz="2000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Strain rate parameters: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de-DE" altLang="zh-CN" sz="2000" i="1">
                                <a:solidFill>
                                  <a:srgbClr val="00549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altLang="zh-CN" sz="2000">
                                <a:solidFill>
                                  <a:srgbClr val="00549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de-DE" altLang="zh-CN" sz="200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, </a:t>
                </a:r>
                <a:r>
                  <a:rPr lang="en-US" sz="2000" i="1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m</a:t>
                </a:r>
              </a:p>
            </p:txBody>
          </p:sp>
        </mc:Choice>
        <mc:Fallback>
          <p:sp>
            <p:nvSpPr>
              <p:cNvPr id="8" name="Rectangle 12">
                <a:extLst>
                  <a:ext uri="{FF2B5EF4-FFF2-40B4-BE49-F238E27FC236}">
                    <a16:creationId xmlns:a16="http://schemas.microsoft.com/office/drawing/2014/main" id="{ACC68132-E1AF-4DE5-A0C2-30FA7012F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25" y="2765004"/>
                <a:ext cx="5049609" cy="1327992"/>
              </a:xfrm>
              <a:prstGeom prst="rect">
                <a:avLst/>
              </a:prstGeom>
              <a:blipFill>
                <a:blip r:embed="rId3"/>
                <a:stretch>
                  <a:fillRect l="-1208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5AE07B54-5BEB-47C3-9F68-7E8497592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477" y="1310362"/>
            <a:ext cx="334089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5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setup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E1899F-3AF3-41A1-A656-F05AB86BA4D0}"/>
              </a:ext>
            </a:extLst>
          </p:cNvPr>
          <p:cNvSpPr/>
          <p:nvPr/>
        </p:nvSpPr>
        <p:spPr>
          <a:xfrm>
            <a:off x="136636" y="932058"/>
            <a:ext cx="310519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cs typeface="Arial" panose="020B0604020202020204" pitchFamily="34" charset="0"/>
              </a:rPr>
              <a:t>Nanoindentation models: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822EFE-BBC0-428F-9F23-69AFF945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206" y="3357525"/>
            <a:ext cx="2678492" cy="2568417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DD3AE87-E323-40A1-9198-6DEE9EA8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42775"/>
              </p:ext>
            </p:extLst>
          </p:nvPr>
        </p:nvGraphicFramePr>
        <p:xfrm>
          <a:off x="3764279" y="1009392"/>
          <a:ext cx="5243085" cy="2334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675">
                  <a:extLst>
                    <a:ext uri="{9D8B030D-6E8A-4147-A177-3AD203B41FA5}">
                      <a16:colId xmlns:a16="http://schemas.microsoft.com/office/drawing/2014/main" val="2975551642"/>
                    </a:ext>
                  </a:extLst>
                </a:gridCol>
                <a:gridCol w="1150200">
                  <a:extLst>
                    <a:ext uri="{9D8B030D-6E8A-4147-A177-3AD203B41FA5}">
                      <a16:colId xmlns:a16="http://schemas.microsoft.com/office/drawing/2014/main" val="533865984"/>
                    </a:ext>
                  </a:extLst>
                </a:gridCol>
                <a:gridCol w="1541743">
                  <a:extLst>
                    <a:ext uri="{9D8B030D-6E8A-4147-A177-3AD203B41FA5}">
                      <a16:colId xmlns:a16="http://schemas.microsoft.com/office/drawing/2014/main" val="1788140152"/>
                    </a:ext>
                  </a:extLst>
                </a:gridCol>
                <a:gridCol w="1542467">
                  <a:extLst>
                    <a:ext uri="{9D8B030D-6E8A-4147-A177-3AD203B41FA5}">
                      <a16:colId xmlns:a16="http://schemas.microsoft.com/office/drawing/2014/main" val="369387449"/>
                    </a:ext>
                  </a:extLst>
                </a:gridCol>
              </a:tblGrid>
              <a:tr h="10152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Indenter</a:t>
                      </a:r>
                      <a:endParaRPr lang="zh-CN" sz="1600" kern="100" dirty="0">
                        <a:effectLst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Total size (μm</a:t>
                      </a:r>
                      <a:r>
                        <a:rPr lang="en-US" sz="1600" kern="100" baseline="30000" dirty="0">
                          <a:effectLst/>
                        </a:rPr>
                        <a:t>3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Diameter of center circle (</a:t>
                      </a:r>
                      <a:r>
                        <a:rPr lang="en-US" sz="1600" kern="100" dirty="0" err="1">
                          <a:effectLst/>
                        </a:rPr>
                        <a:t>μm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Mesh size of center circle (</a:t>
                      </a:r>
                      <a:r>
                        <a:rPr lang="en-US" sz="1600" kern="100" dirty="0" err="1">
                          <a:effectLst/>
                        </a:rPr>
                        <a:t>μm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77972"/>
                  </a:ext>
                </a:extLst>
              </a:tr>
              <a:tr h="3093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 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20×20×8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0.1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978132"/>
                  </a:ext>
                </a:extLst>
              </a:tr>
              <a:tr h="3093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 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20×20×8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0.125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6158"/>
                  </a:ext>
                </a:extLst>
              </a:tr>
              <a:tr h="3093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 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60×60×15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12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0.3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17820"/>
                  </a:ext>
                </a:extLst>
              </a:tr>
              <a:tr h="3093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 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60×60×15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24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0.6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3268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94CCB59-9B6A-411F-B0AE-C6870945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6" y="1922921"/>
            <a:ext cx="3356868" cy="28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results and discussion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8DA1AAB-60AE-46E0-865A-C7A7088FD0A3}"/>
              </a:ext>
            </a:extLst>
          </p:cNvPr>
          <p:cNvSpPr/>
          <p:nvPr/>
        </p:nvSpPr>
        <p:spPr>
          <a:xfrm>
            <a:off x="268624" y="1108031"/>
            <a:ext cx="5638189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10000"/>
              </a:lnSpc>
              <a:spcBef>
                <a:spcPct val="40000"/>
              </a:spcBef>
              <a:buClr>
                <a:schemeClr val="tx2"/>
              </a:buClr>
              <a:buSzPct val="100000"/>
            </a:pPr>
            <a:r>
              <a:rPr lang="en-US" sz="2000" dirty="0">
                <a:solidFill>
                  <a:srgbClr val="00549F"/>
                </a:solidFill>
                <a:cs typeface="Arial" panose="020B0604020202020204" pitchFamily="34" charset="0"/>
              </a:rPr>
              <a:t>Calibration of work hardening parameters: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10CE06-9500-488A-AB52-59440DF16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109148"/>
                  </p:ext>
                </p:extLst>
              </p:nvPr>
            </p:nvGraphicFramePr>
            <p:xfrm>
              <a:off x="178675" y="2352716"/>
              <a:ext cx="2522484" cy="1863508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261242">
                      <a:extLst>
                        <a:ext uri="{9D8B030D-6E8A-4147-A177-3AD203B41FA5}">
                          <a16:colId xmlns:a16="http://schemas.microsoft.com/office/drawing/2014/main" val="3331723643"/>
                        </a:ext>
                      </a:extLst>
                    </a:gridCol>
                    <a:gridCol w="1261242">
                      <a:extLst>
                        <a:ext uri="{9D8B030D-6E8A-4147-A177-3AD203B41FA5}">
                          <a16:colId xmlns:a16="http://schemas.microsoft.com/office/drawing/2014/main" val="507106045"/>
                        </a:ext>
                      </a:extLst>
                    </a:gridCol>
                  </a:tblGrid>
                  <a:tr h="46587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Parameters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124180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l-GR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s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c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, MPa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240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4894418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1.2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0567724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, MPa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63714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10CE06-9500-488A-AB52-59440DF16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1109148"/>
                  </p:ext>
                </p:extLst>
              </p:nvPr>
            </p:nvGraphicFramePr>
            <p:xfrm>
              <a:off x="178675" y="2352716"/>
              <a:ext cx="2522484" cy="1863508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261242">
                      <a:extLst>
                        <a:ext uri="{9D8B030D-6E8A-4147-A177-3AD203B41FA5}">
                          <a16:colId xmlns:a16="http://schemas.microsoft.com/office/drawing/2014/main" val="3331723643"/>
                        </a:ext>
                      </a:extLst>
                    </a:gridCol>
                    <a:gridCol w="1261242">
                      <a:extLst>
                        <a:ext uri="{9D8B030D-6E8A-4147-A177-3AD203B41FA5}">
                          <a16:colId xmlns:a16="http://schemas.microsoft.com/office/drawing/2014/main" val="507106045"/>
                        </a:ext>
                      </a:extLst>
                    </a:gridCol>
                  </a:tblGrid>
                  <a:tr h="46587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Parameters</a:t>
                          </a:r>
                        </a:p>
                      </a:txBody>
                      <a:tcPr anchor="ctr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124180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101299" r="-100000" b="-2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240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4894418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1.2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0567724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300000" r="-1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550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637147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6B38D2B-8B2D-4561-B4FE-7C3906EA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314" y="1624428"/>
            <a:ext cx="2462997" cy="18045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6E7025-EBF9-4D9B-9035-580AE146F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11" y="3811102"/>
            <a:ext cx="2670279" cy="1853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7F7FCE-5FB6-4EED-B898-282C55D0E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26" y="3811102"/>
            <a:ext cx="2493480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4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results and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2">
                <a:extLst>
                  <a:ext uri="{FF2B5EF4-FFF2-40B4-BE49-F238E27FC236}">
                    <a16:creationId xmlns:a16="http://schemas.microsoft.com/office/drawing/2014/main" id="{E8DA1AAB-60AE-46E0-865A-C7A7088FD0A3}"/>
                  </a:ext>
                </a:extLst>
              </p:cNvPr>
              <p:cNvSpPr/>
              <p:nvPr/>
            </p:nvSpPr>
            <p:spPr>
              <a:xfrm>
                <a:off x="268624" y="1108031"/>
                <a:ext cx="5638189" cy="404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hangingPunct="1">
                  <a:lnSpc>
                    <a:spcPct val="110000"/>
                  </a:lnSpc>
                  <a:spcBef>
                    <a:spcPct val="40000"/>
                  </a:spcBef>
                  <a:buClr>
                    <a:schemeClr val="tx2"/>
                  </a:buClr>
                  <a:buSzPct val="100000"/>
                </a:pPr>
                <a:r>
                  <a:rPr lang="en-US" sz="2000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Calibration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τ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549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" name="Rectangle 12">
                <a:extLst>
                  <a:ext uri="{FF2B5EF4-FFF2-40B4-BE49-F238E27FC236}">
                    <a16:creationId xmlns:a16="http://schemas.microsoft.com/office/drawing/2014/main" id="{E8DA1AAB-60AE-46E0-865A-C7A7088FD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24" y="1108031"/>
                <a:ext cx="5638189" cy="404663"/>
              </a:xfrm>
              <a:prstGeom prst="rect">
                <a:avLst/>
              </a:prstGeom>
              <a:blipFill>
                <a:blip r:embed="rId3"/>
                <a:stretch>
                  <a:fillRect l="-1081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10CE06-9500-488A-AB52-59440DF16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511002"/>
                  </p:ext>
                </p:extLst>
              </p:nvPr>
            </p:nvGraphicFramePr>
            <p:xfrm>
              <a:off x="268624" y="2225007"/>
              <a:ext cx="2522484" cy="2329385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261242">
                      <a:extLst>
                        <a:ext uri="{9D8B030D-6E8A-4147-A177-3AD203B41FA5}">
                          <a16:colId xmlns:a16="http://schemas.microsoft.com/office/drawing/2014/main" val="3331723643"/>
                        </a:ext>
                      </a:extLst>
                    </a:gridCol>
                    <a:gridCol w="1261242">
                      <a:extLst>
                        <a:ext uri="{9D8B030D-6E8A-4147-A177-3AD203B41FA5}">
                          <a16:colId xmlns:a16="http://schemas.microsoft.com/office/drawing/2014/main" val="507106045"/>
                        </a:ext>
                      </a:extLst>
                    </a:gridCol>
                  </a:tblGrid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Indenter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τ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/>
                            <a:t>, MPa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124180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165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4894418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0567724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6371471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20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44480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10CE06-9500-488A-AB52-59440DF165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511002"/>
                  </p:ext>
                </p:extLst>
              </p:nvPr>
            </p:nvGraphicFramePr>
            <p:xfrm>
              <a:off x="268624" y="2225007"/>
              <a:ext cx="2522484" cy="2329385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261242">
                      <a:extLst>
                        <a:ext uri="{9D8B030D-6E8A-4147-A177-3AD203B41FA5}">
                          <a16:colId xmlns:a16="http://schemas.microsoft.com/office/drawing/2014/main" val="3331723643"/>
                        </a:ext>
                      </a:extLst>
                    </a:gridCol>
                    <a:gridCol w="1261242">
                      <a:extLst>
                        <a:ext uri="{9D8B030D-6E8A-4147-A177-3AD203B41FA5}">
                          <a16:colId xmlns:a16="http://schemas.microsoft.com/office/drawing/2014/main" val="507106045"/>
                        </a:ext>
                      </a:extLst>
                    </a:gridCol>
                  </a:tblGrid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Indenter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000" t="-1299" r="-483" b="-40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124180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165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4894418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0567724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6371471"/>
                      </a:ext>
                    </a:extLst>
                  </a:tr>
                  <a:tr h="4658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20 </a:t>
                          </a:r>
                          <a:r>
                            <a:rPr lang="el-GR" sz="1800" b="0" dirty="0">
                              <a:solidFill>
                                <a:schemeClr val="tx1"/>
                              </a:solidFill>
                            </a:rPr>
                            <a:t>μ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2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44480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A194238-09D0-4FAF-B6C3-96DB9B69361B}"/>
              </a:ext>
            </a:extLst>
          </p:cNvPr>
          <p:cNvSpPr/>
          <p:nvPr/>
        </p:nvSpPr>
        <p:spPr>
          <a:xfrm>
            <a:off x="4552625" y="114336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1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363E8F-57B7-416D-9B29-6627AB1A5DEE}"/>
              </a:ext>
            </a:extLst>
          </p:cNvPr>
          <p:cNvSpPr/>
          <p:nvPr/>
        </p:nvSpPr>
        <p:spPr>
          <a:xfrm>
            <a:off x="7353632" y="111284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2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9FC1CC-A6DC-45DA-B2AC-BEC9621695E3}"/>
              </a:ext>
            </a:extLst>
          </p:cNvPr>
          <p:cNvSpPr/>
          <p:nvPr/>
        </p:nvSpPr>
        <p:spPr>
          <a:xfrm>
            <a:off x="4434068" y="344353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5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307B5C-B247-4001-8F31-42C3F738866D}"/>
              </a:ext>
            </a:extLst>
          </p:cNvPr>
          <p:cNvSpPr/>
          <p:nvPr/>
        </p:nvSpPr>
        <p:spPr>
          <a:xfrm>
            <a:off x="7353632" y="3465488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20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9A3810-31ED-45B4-97D2-42A432003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221" y="1615992"/>
            <a:ext cx="2426418" cy="17984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DFDB16-CC9A-4E43-89FE-FAC55AB0C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779" y="1615992"/>
            <a:ext cx="2554445" cy="17984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A3D2A71-A3DC-4D8D-968C-DE7508CB6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221" y="3833426"/>
            <a:ext cx="2499577" cy="17984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6F0E57-73B1-4EE2-8366-C7EEE7CE0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779" y="3881979"/>
            <a:ext cx="241422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xfrm>
            <a:off x="287338" y="201613"/>
            <a:ext cx="8569325" cy="54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en-US" altLang="en-US" sz="2400" dirty="0"/>
              <a:t>Outline</a:t>
            </a: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287338" y="823560"/>
            <a:ext cx="8292218" cy="405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549F"/>
                </a:solidFill>
              </a:rPr>
              <a:t>Introduction 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49F"/>
                </a:solidFill>
              </a:rPr>
              <a:t>Material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49F"/>
                </a:solidFill>
              </a:rPr>
              <a:t>Experimental results and discussion</a:t>
            </a:r>
            <a:endParaRPr lang="en-US" sz="1600" dirty="0">
              <a:solidFill>
                <a:srgbClr val="00549F"/>
              </a:solidFill>
            </a:endParaRP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49F"/>
                </a:solidFill>
              </a:rPr>
              <a:t>Load-displacement curves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49F"/>
                </a:solidFill>
              </a:rPr>
              <a:t>Indentation size effects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49F"/>
                </a:solidFill>
              </a:rPr>
              <a:t>Surface topography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49F"/>
                </a:solidFill>
              </a:rPr>
              <a:t>Numerical results and discussion</a:t>
            </a:r>
            <a:endParaRPr lang="en-US" sz="1600" dirty="0">
              <a:solidFill>
                <a:srgbClr val="00549F"/>
              </a:solidFill>
            </a:endParaRP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Parameterization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49F"/>
                </a:solidFill>
              </a:rPr>
              <a:t>Validation of parameters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49F"/>
                </a:solidFill>
              </a:rPr>
              <a:t>Formulation</a:t>
            </a:r>
            <a:endParaRPr lang="en-US" dirty="0">
              <a:solidFill>
                <a:srgbClr val="00549F"/>
              </a:solidFill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49F"/>
                </a:solidFill>
              </a:rPr>
              <a:t>Conclusions &amp; outlooks</a:t>
            </a:r>
            <a:endParaRPr lang="en-US" altLang="en-US" dirty="0">
              <a:solidFill>
                <a:srgbClr val="005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results and discussion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8DA1AAB-60AE-46E0-865A-C7A7088FD0A3}"/>
              </a:ext>
            </a:extLst>
          </p:cNvPr>
          <p:cNvSpPr/>
          <p:nvPr/>
        </p:nvSpPr>
        <p:spPr>
          <a:xfrm>
            <a:off x="268624" y="992417"/>
            <a:ext cx="7845361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10000"/>
              </a:lnSpc>
              <a:spcBef>
                <a:spcPct val="40000"/>
              </a:spcBef>
              <a:buClr>
                <a:schemeClr val="tx2"/>
              </a:buClr>
              <a:buSzPct val="100000"/>
            </a:pPr>
            <a:r>
              <a:rPr lang="en-US" sz="2000" dirty="0">
                <a:solidFill>
                  <a:srgbClr val="00549F"/>
                </a:solidFill>
                <a:cs typeface="Arial" panose="020B0604020202020204" pitchFamily="34" charset="0"/>
              </a:rPr>
              <a:t>Validation of calibrated parameters in {100} grain at 0.2 strain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0EFDC-EC2B-4630-A144-894DDEDE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62" y="3995768"/>
            <a:ext cx="2483422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A76C4A-19C8-4DCF-AA1B-B40DC74E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81" y="1792431"/>
            <a:ext cx="2476543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1301BA-C0EC-4EFD-95DE-225537C25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981" y="3995768"/>
            <a:ext cx="2521467" cy="180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224F5F-296D-4380-816E-A6B5A053B5A5}"/>
              </a:ext>
            </a:extLst>
          </p:cNvPr>
          <p:cNvSpPr/>
          <p:nvPr/>
        </p:nvSpPr>
        <p:spPr>
          <a:xfrm>
            <a:off x="2934031" y="1389094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1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0BBB1D-E834-4516-A43C-714241712A5D}"/>
              </a:ext>
            </a:extLst>
          </p:cNvPr>
          <p:cNvSpPr/>
          <p:nvPr/>
        </p:nvSpPr>
        <p:spPr>
          <a:xfrm>
            <a:off x="6684579" y="1389094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2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38055-AFC8-45C5-8AC7-958FEF4A4E5D}"/>
              </a:ext>
            </a:extLst>
          </p:cNvPr>
          <p:cNvSpPr/>
          <p:nvPr/>
        </p:nvSpPr>
        <p:spPr>
          <a:xfrm>
            <a:off x="2934030" y="3592431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5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E794C6-8B80-4C76-A7AA-74378557F1B8}"/>
              </a:ext>
            </a:extLst>
          </p:cNvPr>
          <p:cNvSpPr/>
          <p:nvPr/>
        </p:nvSpPr>
        <p:spPr>
          <a:xfrm>
            <a:off x="6684579" y="3626436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20 </a:t>
            </a:r>
            <a:r>
              <a:rPr lang="en-US" altLang="zh-CN" b="1" dirty="0" err="1">
                <a:cs typeface="Arial" panose="020B0604020202020204" pitchFamily="34" charset="0"/>
              </a:rPr>
              <a:t>μm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A6406D-E670-4F95-8F77-9D02CFCA4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462" y="1762710"/>
            <a:ext cx="2682472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results and discussion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71DD36-68A9-41C6-BEC9-DA26E74D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85" y="1344657"/>
            <a:ext cx="4328535" cy="3273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4DF25E1-3AA6-40E5-A2A0-02481D470C21}"/>
                  </a:ext>
                </a:extLst>
              </p:cNvPr>
              <p:cNvSpPr/>
              <p:nvPr/>
            </p:nvSpPr>
            <p:spPr>
              <a:xfrm>
                <a:off x="93380" y="1344657"/>
                <a:ext cx="3953104" cy="2949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The relationship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τ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 and R is fitted by a Boltzmann equation.</a:t>
                </a:r>
              </a:p>
              <a:p>
                <a:pPr algn="just">
                  <a:lnSpc>
                    <a:spcPct val="150000"/>
                  </a:lnSpc>
                </a:pPr>
                <a:endParaRPr lang="en-US" altLang="zh-CN" dirty="0">
                  <a:solidFill>
                    <a:srgbClr val="00549F"/>
                  </a:solidFill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The suitable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τ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for an indenter with radius between 1 and 20 </a:t>
                </a:r>
                <a:r>
                  <a:rPr lang="en-US" altLang="zh-CN" dirty="0" err="1">
                    <a:solidFill>
                      <a:srgbClr val="00549F"/>
                    </a:solidFill>
                    <a:cs typeface="Arial" panose="020B0604020202020204" pitchFamily="34" charset="0"/>
                  </a:rPr>
                  <a:t>μm</a:t>
                </a:r>
                <a:r>
                  <a:rPr lang="en-US" altLang="zh-CN" dirty="0">
                    <a:solidFill>
                      <a:srgbClr val="00549F"/>
                    </a:solidFill>
                    <a:cs typeface="Arial" panose="020B0604020202020204" pitchFamily="34" charset="0"/>
                  </a:rPr>
                  <a:t> could be calculated from the equation.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4DF25E1-3AA6-40E5-A2A0-02481D470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0" y="1344657"/>
                <a:ext cx="3953104" cy="2949525"/>
              </a:xfrm>
              <a:prstGeom prst="rect">
                <a:avLst/>
              </a:prstGeom>
              <a:blipFill>
                <a:blip r:embed="rId4"/>
                <a:stretch>
                  <a:fillRect l="-924" r="-123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535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Numerical results and discussion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4731FE-39E8-4B45-BE20-1EE712BAB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55" y="1709575"/>
            <a:ext cx="1616370" cy="1620000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ED8B84-DB28-49AD-9DEB-FACD1D3D9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600" y="1724078"/>
            <a:ext cx="2531759" cy="1620000"/>
          </a:xfrm>
          <a:prstGeom prst="rect">
            <a:avLst/>
          </a:prstGeom>
          <a:noFill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5A611-62C4-4D5A-AAB3-ABABBBAC2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43" y="1653868"/>
            <a:ext cx="2194750" cy="1731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69B37B-DA53-43F9-8BFD-C4328D050F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92" y="3550186"/>
            <a:ext cx="1720433" cy="1620000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1105E5-AFFA-4447-A924-834418285B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11" y="3550186"/>
            <a:ext cx="2496139" cy="1620000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E2242D-07DE-4775-8581-33570EC15E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3882" r="23012" b="17783"/>
          <a:stretch/>
        </p:blipFill>
        <p:spPr bwMode="auto">
          <a:xfrm>
            <a:off x="6490810" y="3534103"/>
            <a:ext cx="2345815" cy="1731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0CEF33-49B7-4813-AB01-28BCB4D40468}"/>
              </a:ext>
            </a:extLst>
          </p:cNvPr>
          <p:cNvSpPr/>
          <p:nvPr/>
        </p:nvSpPr>
        <p:spPr>
          <a:xfrm>
            <a:off x="2325538" y="125169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SPM</a:t>
            </a:r>
            <a:endParaRPr lang="zh-CN" altLang="en-US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E3A82D-39E3-452B-B6ED-3866D669FFC4}"/>
              </a:ext>
            </a:extLst>
          </p:cNvPr>
          <p:cNvSpPr/>
          <p:nvPr/>
        </p:nvSpPr>
        <p:spPr>
          <a:xfrm>
            <a:off x="4070956" y="1251692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Simulation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4B8202-8912-477A-B2D6-1783C56E378A}"/>
              </a:ext>
            </a:extLst>
          </p:cNvPr>
          <p:cNvSpPr/>
          <p:nvPr/>
        </p:nvSpPr>
        <p:spPr>
          <a:xfrm>
            <a:off x="7506997" y="12516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P-H </a:t>
            </a:r>
            <a:endParaRPr lang="zh-CN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E8B8EC-4F45-454F-816A-DEE15A72010D}"/>
              </a:ext>
            </a:extLst>
          </p:cNvPr>
          <p:cNvSpPr/>
          <p:nvPr/>
        </p:nvSpPr>
        <p:spPr>
          <a:xfrm>
            <a:off x="70148" y="3344078"/>
            <a:ext cx="1616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um indenter   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0.4 strain 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{100} grain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E44BDD-4E34-4364-8897-AB5D2D22B31D}"/>
              </a:ext>
            </a:extLst>
          </p:cNvPr>
          <p:cNvSpPr/>
          <p:nvPr/>
        </p:nvSpPr>
        <p:spPr>
          <a:xfrm>
            <a:off x="70148" y="1645028"/>
            <a:ext cx="1616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um indenter   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0.4 strain </a:t>
            </a:r>
          </a:p>
          <a:p>
            <a:pPr algn="just"/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{111} grain</a:t>
            </a:r>
          </a:p>
        </p:txBody>
      </p:sp>
    </p:spTree>
    <p:extLst>
      <p:ext uri="{BB962C8B-B14F-4D97-AF65-F5344CB8AC3E}">
        <p14:creationId xmlns:p14="http://schemas.microsoft.com/office/powerpoint/2010/main" val="69185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Conclusions and outlook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47C7B0-8557-4120-9242-F6CC27B0568D}"/>
              </a:ext>
            </a:extLst>
          </p:cNvPr>
          <p:cNvSpPr/>
          <p:nvPr/>
        </p:nvSpPr>
        <p:spPr>
          <a:xfrm>
            <a:off x="71250" y="980267"/>
            <a:ext cx="7551072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549F"/>
                </a:solidFill>
              </a:rPr>
              <a:t>Experiments on AISI 439 </a:t>
            </a:r>
            <a:endParaRPr lang="en-US" altLang="zh-CN" sz="1600" dirty="0">
              <a:solidFill>
                <a:srgbClr val="00549F"/>
              </a:solidFill>
            </a:endParaRP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Size effect is observed when varying indenter radius;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The hardness decrease with increasing depth for the same indenter;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The hardness and pile-up are orientation dependent.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56A118-BD34-4DB3-9FF1-97298BEE7C42}"/>
                  </a:ext>
                </a:extLst>
              </p:cNvPr>
              <p:cNvSpPr/>
              <p:nvPr/>
            </p:nvSpPr>
            <p:spPr>
              <a:xfrm>
                <a:off x="71250" y="2573324"/>
                <a:ext cx="7645665" cy="1164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00549F"/>
                    </a:solidFill>
                  </a:rPr>
                  <a:t>Numerical study with CPFEM</a:t>
                </a:r>
                <a:endParaRPr lang="en-US" altLang="zh-CN" sz="1600" dirty="0">
                  <a:solidFill>
                    <a:srgbClr val="00549F"/>
                  </a:solidFill>
                </a:endParaRPr>
              </a:p>
              <a:p>
                <a:pPr lvl="1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00549F"/>
                    </a:solidFill>
                  </a:rPr>
                  <a:t>The size effect is well captured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τ</m:t>
                        </m:r>
                      </m:e>
                      <m:sub>
                        <m:r>
                          <a:rPr lang="en-US" altLang="zh-CN" sz="160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549F"/>
                    </a:solidFill>
                  </a:rPr>
                  <a:t> ;</a:t>
                </a:r>
              </a:p>
              <a:p>
                <a:pPr lvl="1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00549F"/>
                    </a:solidFill>
                  </a:rPr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τ</m:t>
                        </m:r>
                      </m:e>
                      <m:sub>
                        <m:r>
                          <a:rPr lang="en-US" altLang="zh-CN" sz="1600">
                            <a:solidFill>
                              <a:srgbClr val="00549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549F"/>
                    </a:solidFill>
                  </a:rPr>
                  <a:t> and R is given by a Boltzmann equation.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56A118-BD34-4DB3-9FF1-97298BEE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0" y="2573324"/>
                <a:ext cx="7645665" cy="1164229"/>
              </a:xfrm>
              <a:prstGeom prst="rect">
                <a:avLst/>
              </a:prstGeom>
              <a:blipFill>
                <a:blip r:embed="rId3"/>
                <a:stretch>
                  <a:fillRect l="-558" b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1DD7C19B-CCC3-498A-BDA3-0160D9BCC9ED}"/>
              </a:ext>
            </a:extLst>
          </p:cNvPr>
          <p:cNvSpPr/>
          <p:nvPr/>
        </p:nvSpPr>
        <p:spPr>
          <a:xfrm>
            <a:off x="71250" y="3855847"/>
            <a:ext cx="9261936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549F"/>
                </a:solidFill>
              </a:rPr>
              <a:t>Outlook</a:t>
            </a:r>
            <a:endParaRPr lang="en-US" altLang="zh-CN" sz="1600" dirty="0">
              <a:solidFill>
                <a:srgbClr val="00549F"/>
              </a:solidFill>
            </a:endParaRP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The calibrated parameters should be incorporated into a mesoscale model.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Nanoindentation with another indenter radius should be performed to validate the expression.</a:t>
            </a:r>
          </a:p>
          <a:p>
            <a:pPr lvl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549F"/>
                </a:solidFill>
              </a:rPr>
              <a:t>Non-local CP model should be used for further study.</a:t>
            </a:r>
          </a:p>
        </p:txBody>
      </p:sp>
    </p:spTree>
    <p:extLst>
      <p:ext uri="{BB962C8B-B14F-4D97-AF65-F5344CB8AC3E}">
        <p14:creationId xmlns:p14="http://schemas.microsoft.com/office/powerpoint/2010/main" val="166123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Introduction - Nanoindentation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0821" y="90604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>
                <a:solidFill>
                  <a:srgbClr val="00549F"/>
                </a:solidFill>
              </a:rPr>
              <a:t>M</a:t>
            </a:r>
            <a:r>
              <a:rPr lang="en-US" altLang="zh-CN" b="1" dirty="0" err="1">
                <a:solidFill>
                  <a:srgbClr val="00549F"/>
                </a:solidFill>
              </a:rPr>
              <a:t>acro</a:t>
            </a:r>
            <a:r>
              <a:rPr lang="en-US" altLang="zh-CN" b="1" dirty="0">
                <a:solidFill>
                  <a:srgbClr val="00549F"/>
                </a:solidFill>
              </a:rPr>
              <a:t> Indentation</a:t>
            </a:r>
            <a:endParaRPr lang="en-US" b="1" dirty="0">
              <a:solidFill>
                <a:srgbClr val="00549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8F6FFC-5137-47F5-A916-5F63FA8EF9DA}"/>
              </a:ext>
            </a:extLst>
          </p:cNvPr>
          <p:cNvSpPr txBox="1"/>
          <p:nvPr/>
        </p:nvSpPr>
        <p:spPr>
          <a:xfrm>
            <a:off x="288000" y="3056622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>
                <a:solidFill>
                  <a:srgbClr val="00549F"/>
                </a:solidFill>
              </a:rPr>
              <a:t>N</a:t>
            </a:r>
            <a:r>
              <a:rPr lang="en-US" altLang="zh-CN" b="1" dirty="0" err="1">
                <a:solidFill>
                  <a:srgbClr val="00549F"/>
                </a:solidFill>
              </a:rPr>
              <a:t>anoindentation</a:t>
            </a:r>
            <a:endParaRPr lang="en-US" b="1" dirty="0">
              <a:solidFill>
                <a:srgbClr val="00549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58BF6-A7EC-48F6-97CD-B5328342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97" y="1242367"/>
            <a:ext cx="3645941" cy="17022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037AB2-ECEB-464E-8A1C-D94F58B31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" y="3394691"/>
            <a:ext cx="5060157" cy="2409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7C826-777D-4509-9C1D-C2B51284C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234" y="1130376"/>
            <a:ext cx="3196622" cy="1926246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CE7823ED-2FF6-4D78-8250-014570139BB3}"/>
              </a:ext>
            </a:extLst>
          </p:cNvPr>
          <p:cNvSpPr/>
          <p:nvPr/>
        </p:nvSpPr>
        <p:spPr>
          <a:xfrm>
            <a:off x="6561784" y="2882451"/>
            <a:ext cx="2785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ＭＳ Ｐゴシック"/>
                <a:cs typeface="ＭＳ Ｐゴシック"/>
              </a:rPr>
              <a:t>* IEHK, Lecture slides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B369B11-B70C-4F98-9365-D53190B4D7F3}"/>
              </a:ext>
            </a:extLst>
          </p:cNvPr>
          <p:cNvSpPr/>
          <p:nvPr/>
        </p:nvSpPr>
        <p:spPr>
          <a:xfrm>
            <a:off x="5348157" y="5531942"/>
            <a:ext cx="3507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ＭＳ Ｐゴシック"/>
                <a:cs typeface="ＭＳ Ｐゴシック"/>
              </a:rPr>
              <a:t>* Bruker, Introduction of nanoindentation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11B2EC-B92A-43E1-9CFF-15161D511901}"/>
              </a:ext>
            </a:extLst>
          </p:cNvPr>
          <p:cNvSpPr txBox="1"/>
          <p:nvPr/>
        </p:nvSpPr>
        <p:spPr>
          <a:xfrm>
            <a:off x="2751751" y="1313794"/>
            <a:ext cx="104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Brinell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C16093-15C0-4618-B3C3-179556222331}"/>
              </a:ext>
            </a:extLst>
          </p:cNvPr>
          <p:cNvSpPr txBox="1"/>
          <p:nvPr/>
        </p:nvSpPr>
        <p:spPr>
          <a:xfrm>
            <a:off x="7369327" y="1305796"/>
            <a:ext cx="104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Vickers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87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/>
      <p:bldP spid="12" grpId="0"/>
      <p:bldP spid="13" grpId="0"/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Introduction – Nanoindentation Application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915BEF9-D403-49C6-8770-1476D1BC2965}"/>
              </a:ext>
            </a:extLst>
          </p:cNvPr>
          <p:cNvSpPr txBox="1"/>
          <p:nvPr/>
        </p:nvSpPr>
        <p:spPr>
          <a:xfrm>
            <a:off x="290821" y="906040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>
                <a:solidFill>
                  <a:srgbClr val="00549F"/>
                </a:solidFill>
              </a:rPr>
              <a:t>Mechnical properties distribution with nanoindentation</a:t>
            </a:r>
            <a:endParaRPr lang="en-US" b="1" dirty="0">
              <a:solidFill>
                <a:srgbClr val="00549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8163EE0-9583-460F-8EE7-CD5D855A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4" y="1844299"/>
            <a:ext cx="4772887" cy="3237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A81A526-8EB0-455A-B749-05FBCE5CF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58" y="1886701"/>
            <a:ext cx="619125" cy="3429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3D8836C-2A33-4AD6-9FC4-8A7BD5DCE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33" y="1371773"/>
            <a:ext cx="4772886" cy="59379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640F507-EE19-4520-8499-50C3C765EE05}"/>
              </a:ext>
            </a:extLst>
          </p:cNvPr>
          <p:cNvSpPr txBox="1"/>
          <p:nvPr/>
        </p:nvSpPr>
        <p:spPr>
          <a:xfrm>
            <a:off x="4990423" y="1615444"/>
            <a:ext cx="704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GPa</a:t>
            </a:r>
            <a:endParaRPr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3A1A54-AF26-4F53-B5CC-9198F6F21627}"/>
              </a:ext>
            </a:extLst>
          </p:cNvPr>
          <p:cNvSpPr/>
          <p:nvPr/>
        </p:nvSpPr>
        <p:spPr>
          <a:xfrm>
            <a:off x="5812264" y="1923221"/>
            <a:ext cx="3374271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</a:rPr>
              <a:t>DP600 Steel</a:t>
            </a:r>
          </a:p>
          <a:p>
            <a:endParaRPr lang="en-US" altLang="zh-CN" dirty="0">
              <a:solidFill>
                <a:srgbClr val="00549F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549F"/>
                </a:solidFill>
              </a:rPr>
              <a:t>Comparison of hardness maps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549F"/>
                </a:solidFill>
              </a:rPr>
              <a:t>with microscopy maps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00549F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549F"/>
                </a:solidFill>
              </a:rPr>
              <a:t>Hardness difference between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549F"/>
                </a:solidFill>
              </a:rPr>
              <a:t>ferrite and martensite</a:t>
            </a:r>
            <a:endParaRPr lang="zh-CN" altLang="en-US" dirty="0"/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D2F38CF-F2DD-43B5-ABE0-B361B126493D}"/>
              </a:ext>
            </a:extLst>
          </p:cNvPr>
          <p:cNvSpPr/>
          <p:nvPr/>
        </p:nvSpPr>
        <p:spPr>
          <a:xfrm>
            <a:off x="339635" y="5738054"/>
            <a:ext cx="3507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ＭＳ Ｐゴシック"/>
                <a:cs typeface="ＭＳ Ｐゴシック"/>
              </a:rPr>
              <a:t>* Bruker, Brochure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30"/>
          <p:cNvSpPr>
            <a:spLocks noChangeArrowheads="1"/>
          </p:cNvSpPr>
          <p:nvPr/>
        </p:nvSpPr>
        <p:spPr bwMode="auto">
          <a:xfrm>
            <a:off x="790285" y="1000694"/>
            <a:ext cx="6656388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69EBCC1-5D66-40D8-A4EE-66F39423950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Introduction – Indentation size effect (ISE)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29A26DA-A2B5-4162-9233-53006438F947}"/>
              </a:ext>
            </a:extLst>
          </p:cNvPr>
          <p:cNvSpPr/>
          <p:nvPr/>
        </p:nvSpPr>
        <p:spPr>
          <a:xfrm>
            <a:off x="317768" y="1594244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Conical/Pyramid Indenter</a:t>
            </a:r>
            <a:r>
              <a:rPr lang="zh-CN" altLang="en-US" dirty="0">
                <a:solidFill>
                  <a:srgbClr val="00549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144BBB-3297-4847-BC53-C78F05772928}"/>
              </a:ext>
            </a:extLst>
          </p:cNvPr>
          <p:cNvSpPr/>
          <p:nvPr/>
        </p:nvSpPr>
        <p:spPr>
          <a:xfrm>
            <a:off x="5158867" y="1595908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Spherical Indenter</a:t>
            </a:r>
            <a:r>
              <a:rPr lang="zh-CN" altLang="en-US" dirty="0">
                <a:solidFill>
                  <a:srgbClr val="00549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941B17-C9F4-4605-B8A8-1125703D2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69" y="2038473"/>
            <a:ext cx="3192450" cy="3444774"/>
          </a:xfrm>
          <a:prstGeom prst="rect">
            <a:avLst/>
          </a:prstGeom>
        </p:spPr>
      </p:pic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AC42A538-0B5F-4C10-AD8A-0FEFAC3729BD}"/>
              </a:ext>
            </a:extLst>
          </p:cNvPr>
          <p:cNvSpPr txBox="1">
            <a:spLocks noChangeArrowheads="1"/>
          </p:cNvSpPr>
          <p:nvPr/>
        </p:nvSpPr>
        <p:spPr>
          <a:xfrm>
            <a:off x="125939" y="858913"/>
            <a:ext cx="8496300" cy="4695224"/>
          </a:xfrm>
          <a:prstGeom prst="rect">
            <a:avLst/>
          </a:prstGeom>
        </p:spPr>
        <p:txBody>
          <a:bodyPr>
            <a:normAutofit/>
          </a:bodyPr>
          <a:lstStyle>
            <a:lvl1pPr marL="216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60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59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2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59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8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4000" indent="-216000" algn="l" defTabSz="2160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40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rgbClr val="00549F"/>
                </a:solidFill>
                <a:ea typeface="黑体" panose="02010609060101010101" pitchFamily="49" charset="-122"/>
              </a:rPr>
              <a:t> </a:t>
            </a:r>
            <a:r>
              <a:rPr lang="en-US" b="1">
                <a:solidFill>
                  <a:srgbClr val="00549F"/>
                </a:solidFill>
                <a:ea typeface="黑体" panose="02010609060101010101" pitchFamily="49" charset="-122"/>
              </a:rPr>
              <a:t>Smaller is stronger in indentation:</a:t>
            </a:r>
            <a:endParaRPr lang="en-US" b="1" dirty="0">
              <a:solidFill>
                <a:srgbClr val="00549F"/>
              </a:solidFill>
              <a:ea typeface="黑体" panose="02010609060101010101" pitchFamily="49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CFA66666-A59B-4020-9EC9-DAC7C7CE2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25" y="2082031"/>
            <a:ext cx="3802048" cy="3556461"/>
          </a:xfrm>
          <a:prstGeom prst="rect">
            <a:avLst/>
          </a:prstGeom>
        </p:spPr>
      </p:pic>
      <p:sp>
        <p:nvSpPr>
          <p:cNvPr id="59" name="TextBox 18">
            <a:extLst>
              <a:ext uri="{FF2B5EF4-FFF2-40B4-BE49-F238E27FC236}">
                <a16:creationId xmlns:a16="http://schemas.microsoft.com/office/drawing/2014/main" id="{75F2652F-502F-40F6-B20E-8C93EC34F88E}"/>
              </a:ext>
            </a:extLst>
          </p:cNvPr>
          <p:cNvSpPr txBox="1"/>
          <p:nvPr/>
        </p:nvSpPr>
        <p:spPr>
          <a:xfrm>
            <a:off x="125939" y="5703417"/>
            <a:ext cx="483337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Chang Qing Sun, Relaxation of the Chemical Bond, 2014</a:t>
            </a: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A45498E1-4896-4D0B-A4E7-EF575FB09649}"/>
              </a:ext>
            </a:extLst>
          </p:cNvPr>
          <p:cNvSpPr txBox="1"/>
          <p:nvPr/>
        </p:nvSpPr>
        <p:spPr>
          <a:xfrm>
            <a:off x="5471129" y="5613771"/>
            <a:ext cx="263989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Tymiak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Acta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Materialia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20107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B3B537-5098-4E24-A530-C509EEB8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27" y="1694868"/>
            <a:ext cx="3438442" cy="15790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5A6D33-F3FB-465C-9179-F04842F85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25" y="3722887"/>
            <a:ext cx="3718882" cy="18045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C81587-A5A7-414C-B25C-2AE642811F48}"/>
              </a:ext>
            </a:extLst>
          </p:cNvPr>
          <p:cNvSpPr txBox="1"/>
          <p:nvPr/>
        </p:nvSpPr>
        <p:spPr>
          <a:xfrm>
            <a:off x="4114800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6849DB2-6A05-4DB5-9A46-BED673E5C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08" r="35451" b="2775"/>
          <a:stretch/>
        </p:blipFill>
        <p:spPr>
          <a:xfrm>
            <a:off x="5928681" y="4033373"/>
            <a:ext cx="2248708" cy="9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95EFE0-6A28-4B08-A374-6190C55D5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880" b="-4006"/>
          <a:stretch/>
        </p:blipFill>
        <p:spPr>
          <a:xfrm>
            <a:off x="4480046" y="1422011"/>
            <a:ext cx="3554145" cy="7811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5324DC-0D87-40D7-876E-8DDD235C9C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434" r="40321" b="-20750"/>
          <a:stretch/>
        </p:blipFill>
        <p:spPr>
          <a:xfrm>
            <a:off x="4083743" y="2203167"/>
            <a:ext cx="1697077" cy="9095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FC48E7-A2B4-47F7-BEFC-9589BA0747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419" r="43888" b="-28482"/>
          <a:stretch/>
        </p:blipFill>
        <p:spPr>
          <a:xfrm>
            <a:off x="4114800" y="4125157"/>
            <a:ext cx="1262185" cy="10000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7341AD-3544-40DB-A318-E74415E924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307" t="1" r="37884" b="1"/>
          <a:stretch/>
        </p:blipFill>
        <p:spPr>
          <a:xfrm>
            <a:off x="6061197" y="2212705"/>
            <a:ext cx="1983676" cy="9000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Introduction – Indentation size effect (ISE)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7B5331D-AD02-4382-9517-0C62DA3EE864}"/>
              </a:ext>
            </a:extLst>
          </p:cNvPr>
          <p:cNvSpPr/>
          <p:nvPr/>
        </p:nvSpPr>
        <p:spPr>
          <a:xfrm>
            <a:off x="398597" y="974298"/>
            <a:ext cx="7646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549F"/>
                </a:solidFill>
              </a:rPr>
              <a:t>Plasticity strain gradient / Geometrically necessary dislocation (GND) </a:t>
            </a:r>
            <a:endParaRPr lang="zh-CN" altLang="en-US" dirty="0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FBE2FEB5-62F3-4CB9-A12E-656D3834BB26}"/>
              </a:ext>
            </a:extLst>
          </p:cNvPr>
          <p:cNvSpPr txBox="1"/>
          <p:nvPr/>
        </p:nvSpPr>
        <p:spPr>
          <a:xfrm>
            <a:off x="268625" y="5575925"/>
            <a:ext cx="544065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Swadener, Journal of the Mechanics and Physics of Solids, 2002</a:t>
            </a:r>
          </a:p>
        </p:txBody>
      </p:sp>
    </p:spTree>
    <p:extLst>
      <p:ext uri="{BB962C8B-B14F-4D97-AF65-F5344CB8AC3E}">
        <p14:creationId xmlns:p14="http://schemas.microsoft.com/office/powerpoint/2010/main" val="345561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Material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EE9447-D763-43BD-970E-A5B9503F4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08" b="2"/>
          <a:stretch/>
        </p:blipFill>
        <p:spPr>
          <a:xfrm>
            <a:off x="328931" y="1550896"/>
            <a:ext cx="2736304" cy="19217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9CD501-4CFF-42A9-A62B-840906EC1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59"/>
          <a:stretch/>
        </p:blipFill>
        <p:spPr>
          <a:xfrm>
            <a:off x="323832" y="3619100"/>
            <a:ext cx="2736000" cy="189523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8A83810-B566-4219-B936-73D9423D3589}"/>
              </a:ext>
            </a:extLst>
          </p:cNvPr>
          <p:cNvSpPr/>
          <p:nvPr/>
        </p:nvSpPr>
        <p:spPr>
          <a:xfrm>
            <a:off x="381863" y="973010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549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Microstructure</a:t>
            </a:r>
            <a:endParaRPr lang="zh-CN" altLang="en-US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8877A1D-07B0-40DE-98CE-CB3851E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3068960"/>
            <a:ext cx="1615822" cy="1282323"/>
          </a:xfrm>
          <a:prstGeom prst="rect">
            <a:avLst/>
          </a:prstGeom>
        </p:spPr>
      </p:pic>
      <p:pic>
        <p:nvPicPr>
          <p:cNvPr id="19" name="图片 18" descr="手机屏幕截图&#10;&#10;描述已自动生成">
            <a:extLst>
              <a:ext uri="{FF2B5EF4-FFF2-40B4-BE49-F238E27FC236}">
                <a16:creationId xmlns:a16="http://schemas.microsoft.com/office/drawing/2014/main" id="{1C99D605-42ED-486F-9FE2-06DA3FF77C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54" y="2767751"/>
            <a:ext cx="3934571" cy="27465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D66F801-F7BF-4E7D-A476-4F1CA9879734}"/>
              </a:ext>
            </a:extLst>
          </p:cNvPr>
          <p:cNvSpPr/>
          <p:nvPr/>
        </p:nvSpPr>
        <p:spPr>
          <a:xfrm>
            <a:off x="3581934" y="1084109"/>
            <a:ext cx="52629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AISI 439: a cold-rolled ferritic stainless steel</a:t>
            </a:r>
          </a:p>
          <a:p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 of ferrite and small volume of carbides</a:t>
            </a:r>
          </a:p>
          <a:p>
            <a:endParaRPr lang="en-US" altLang="zh-CN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grain diameter</a:t>
            </a:r>
            <a:r>
              <a:rPr lang="zh-CN" altLang="en-US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</a:t>
            </a:r>
            <a:r>
              <a:rPr lang="en-US" altLang="zh-CN" dirty="0" err="1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14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>
                <a:solidFill>
                  <a:srgbClr val="00549F"/>
                </a:solidFill>
              </a:rPr>
              <a:t>Experiment setup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DDA6BC-FA71-4F1E-8BAF-721313D4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7" y="4236946"/>
            <a:ext cx="6732206" cy="16480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52A5CE-740C-4931-8905-FCE9C10B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445" y="4296564"/>
            <a:ext cx="1650468" cy="13569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23C2A2F-B1D7-4CDE-BF58-3ED5F8714E3E}"/>
              </a:ext>
            </a:extLst>
          </p:cNvPr>
          <p:cNvSpPr/>
          <p:nvPr/>
        </p:nvSpPr>
        <p:spPr>
          <a:xfrm>
            <a:off x="479181" y="3817690"/>
            <a:ext cx="1266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{111} grain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B98292-46D4-498E-9066-21F00A936B1B}"/>
              </a:ext>
            </a:extLst>
          </p:cNvPr>
          <p:cNvSpPr/>
          <p:nvPr/>
        </p:nvSpPr>
        <p:spPr>
          <a:xfrm>
            <a:off x="3665190" y="381769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{100} grain</a:t>
            </a:r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ABC364D-0F7D-4143-A525-18D1332C9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8" t="4462" r="8154"/>
          <a:stretch/>
        </p:blipFill>
        <p:spPr>
          <a:xfrm>
            <a:off x="88365" y="1036237"/>
            <a:ext cx="1345860" cy="17477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971A9B-6620-4A2C-948E-AE873B4ABF5A}"/>
              </a:ext>
            </a:extLst>
          </p:cNvPr>
          <p:cNvSpPr/>
          <p:nvPr/>
        </p:nvSpPr>
        <p:spPr>
          <a:xfrm>
            <a:off x="0" y="2926928"/>
            <a:ext cx="6301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549F"/>
                </a:solidFill>
                <a:cs typeface="Arial" panose="020B0604020202020204" pitchFamily="34" charset="0"/>
              </a:rPr>
              <a:t>a/R: Indentation strain (a: contact radius, R: indenter radius)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335274-160F-41CF-BDD2-FB1C532F8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212" y="1137288"/>
            <a:ext cx="2804403" cy="22130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1325A0-15B7-49BE-A10E-E4EEA2356A5E}"/>
              </a:ext>
            </a:extLst>
          </p:cNvPr>
          <p:cNvSpPr/>
          <p:nvPr/>
        </p:nvSpPr>
        <p:spPr>
          <a:xfrm>
            <a:off x="6142015" y="3350328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549F"/>
                </a:solidFill>
                <a:cs typeface="Arial" panose="020B0604020202020204" pitchFamily="34" charset="0"/>
              </a:rPr>
              <a:t>Constant stain rate of 0.1 s</a:t>
            </a:r>
            <a:r>
              <a:rPr lang="en-US" altLang="zh-CN" baseline="30000">
                <a:solidFill>
                  <a:srgbClr val="00549F"/>
                </a:solidFill>
                <a:cs typeface="Arial" panose="020B0604020202020204" pitchFamily="34" charset="0"/>
              </a:rPr>
              <a:t>-1</a:t>
            </a:r>
            <a:endParaRPr lang="zh-CN" altLang="en-US" baseline="300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E386EA-B833-4120-B688-FF31FA2C0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74144"/>
              </p:ext>
            </p:extLst>
          </p:nvPr>
        </p:nvGraphicFramePr>
        <p:xfrm>
          <a:off x="4590840" y="1061880"/>
          <a:ext cx="744638" cy="181965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44638">
                  <a:extLst>
                    <a:ext uri="{9D8B030D-6E8A-4147-A177-3AD203B41FA5}">
                      <a16:colId xmlns:a16="http://schemas.microsoft.com/office/drawing/2014/main" val="24958635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err="1">
                          <a:effectLst/>
                        </a:rPr>
                        <a:t>a/R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11702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0.2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83014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960021"/>
                  </a:ext>
                </a:extLst>
              </a:tr>
              <a:tr h="484632"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0.4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849930"/>
                  </a:ext>
                </a:extLst>
              </a:tr>
            </a:tbl>
          </a:graphicData>
        </a:graphic>
      </p:graphicFrame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95C2949-F1FF-452B-A897-EE2FEAC58F66}"/>
              </a:ext>
            </a:extLst>
          </p:cNvPr>
          <p:cNvSpPr/>
          <p:nvPr/>
        </p:nvSpPr>
        <p:spPr>
          <a:xfrm>
            <a:off x="4004130" y="1908382"/>
            <a:ext cx="392777" cy="310160"/>
          </a:xfrm>
          <a:prstGeom prst="mathMultiply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CE263C-8A6C-4B92-9DBC-AB6DCF11B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292657"/>
              </p:ext>
            </p:extLst>
          </p:nvPr>
        </p:nvGraphicFramePr>
        <p:xfrm>
          <a:off x="2202688" y="1057214"/>
          <a:ext cx="1681021" cy="18288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81021">
                  <a:extLst>
                    <a:ext uri="{9D8B030D-6E8A-4147-A177-3AD203B41FA5}">
                      <a16:colId xmlns:a16="http://schemas.microsoft.com/office/drawing/2014/main" val="24958635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Indenter radius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117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 μ</a:t>
                      </a: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3626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el-GR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μ</a:t>
                      </a: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783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el-GR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μ</a:t>
                      </a: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9600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20</a:t>
                      </a:r>
                      <a:r>
                        <a:rPr lang="el-GR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 μ</a:t>
                      </a: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84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1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A0B241B1-5055-4058-9F2D-414552B24DF0}"/>
              </a:ext>
            </a:extLst>
          </p:cNvPr>
          <p:cNvSpPr txBox="1">
            <a:spLocks/>
          </p:cNvSpPr>
          <p:nvPr/>
        </p:nvSpPr>
        <p:spPr>
          <a:xfrm>
            <a:off x="268625" y="186764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549F"/>
                </a:solidFill>
              </a:rPr>
              <a:t>Experiment setup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9FFE86-F639-4A88-A58C-5F990E0EE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7" y="996536"/>
            <a:ext cx="3375253" cy="48649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5E5894-07D3-4ED5-B86E-9CF8DA8DDF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50149" y="3371657"/>
            <a:ext cx="1918800" cy="2379600"/>
          </a:xfrm>
          <a:prstGeom prst="rect">
            <a:avLst/>
          </a:prstGeom>
        </p:spPr>
      </p:pic>
      <p:pic>
        <p:nvPicPr>
          <p:cNvPr id="15" name="Grafik 1">
            <a:extLst>
              <a:ext uri="{FF2B5EF4-FFF2-40B4-BE49-F238E27FC236}">
                <a16:creationId xmlns:a16="http://schemas.microsoft.com/office/drawing/2014/main" id="{0A09303A-223E-44DD-BCB2-EE93CDB86F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11806" r="22381" b="24444"/>
          <a:stretch/>
        </p:blipFill>
        <p:spPr>
          <a:xfrm>
            <a:off x="6616676" y="3371657"/>
            <a:ext cx="1918303" cy="23800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93A84E-9112-4217-9C78-52B6E0605974}"/>
              </a:ext>
            </a:extLst>
          </p:cNvPr>
          <p:cNvSpPr/>
          <p:nvPr/>
        </p:nvSpPr>
        <p:spPr>
          <a:xfrm>
            <a:off x="4150149" y="3002325"/>
            <a:ext cx="2092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549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1&amp;2 </a:t>
            </a:r>
            <a:r>
              <a:rPr lang="en-US" altLang="zh-CN" dirty="0" err="1">
                <a:solidFill>
                  <a:srgbClr val="00549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μm</a:t>
            </a:r>
            <a:r>
              <a:rPr lang="en-US" altLang="zh-CN" dirty="0">
                <a:solidFill>
                  <a:srgbClr val="00549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indenter</a:t>
            </a:r>
            <a:endParaRPr lang="zh-CN" altLang="en-US" dirty="0">
              <a:solidFill>
                <a:prstClr val="black"/>
              </a:solidFill>
              <a:latin typeface="맑은 고딕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B4ACE5-0871-425C-83C5-D2194AA99C46}"/>
              </a:ext>
            </a:extLst>
          </p:cNvPr>
          <p:cNvSpPr/>
          <p:nvPr/>
        </p:nvSpPr>
        <p:spPr>
          <a:xfrm>
            <a:off x="6605669" y="2998636"/>
            <a:ext cx="2092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549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5&amp;20 </a:t>
            </a:r>
            <a:r>
              <a:rPr lang="en-US" altLang="zh-CN" dirty="0" err="1">
                <a:solidFill>
                  <a:srgbClr val="00549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μm</a:t>
            </a:r>
            <a:r>
              <a:rPr lang="en-US" altLang="zh-CN" dirty="0">
                <a:solidFill>
                  <a:srgbClr val="00549F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indenter</a:t>
            </a:r>
            <a:endParaRPr lang="zh-CN" altLang="en-US" dirty="0">
              <a:solidFill>
                <a:prstClr val="black"/>
              </a:solidFill>
              <a:latin typeface="맑은 고딕"/>
              <a:ea typeface="宋体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F41BD8-53DB-492F-BA71-3A5811E75350}"/>
              </a:ext>
            </a:extLst>
          </p:cNvPr>
          <p:cNvSpPr/>
          <p:nvPr/>
        </p:nvSpPr>
        <p:spPr>
          <a:xfrm>
            <a:off x="3563888" y="976483"/>
            <a:ext cx="5234125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SPM is performed to find the location of to</a:t>
            </a:r>
          </a:p>
          <a:p>
            <a:r>
              <a:rPr lang="en-US" altLang="zh-CN" sz="1600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find tested grains.</a:t>
            </a:r>
          </a:p>
          <a:p>
            <a:endParaRPr lang="en-US" altLang="zh-CN" sz="1600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Calibration of system every time when changing </a:t>
            </a:r>
          </a:p>
          <a:p>
            <a:r>
              <a:rPr lang="en-US" altLang="zh-CN" sz="1600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Indenters.</a:t>
            </a:r>
          </a:p>
          <a:p>
            <a:endParaRPr lang="en-US" altLang="zh-CN" sz="1600" dirty="0">
              <a:solidFill>
                <a:srgbClr val="0054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54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imaging after test to obtain surface topography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267686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_Master_RWTH_Institute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40711_Powerpointvorlage_institute" id="{6AF4898E-60FD-416D-BF3D-28671F2B1415}" vid="{09427FF8-CA38-4CCF-836C-16EF93A39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949C7648C5F418D3B1F5A4F04B9C9" ma:contentTypeVersion="5" ma:contentTypeDescription="Create a new document." ma:contentTypeScope="" ma:versionID="24de57e26e3446f45e49f6c743064b63">
  <xsd:schema xmlns:xsd="http://www.w3.org/2001/XMLSchema" xmlns:xs="http://www.w3.org/2001/XMLSchema" xmlns:p="http://schemas.microsoft.com/office/2006/metadata/properties" xmlns:ns2="26bc1d0c-2f48-4b6a-b0ca-c521f3cc39d5" targetNamespace="http://schemas.microsoft.com/office/2006/metadata/properties" ma:root="true" ma:fieldsID="e33977c9a8eaa9b1940a1d645c106b63" ns2:_="">
    <xsd:import namespace="26bc1d0c-2f48-4b6a-b0ca-c521f3cc3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c1d0c-2f48-4b6a-b0ca-c521f3cc3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75D2F9-4BD1-44B8-AF5B-3A1FEEBEB981}"/>
</file>

<file path=customXml/itemProps2.xml><?xml version="1.0" encoding="utf-8"?>
<ds:datastoreItem xmlns:ds="http://schemas.openxmlformats.org/officeDocument/2006/customXml" ds:itemID="{8AE9DE1A-684A-42CF-9B54-2A0045B92998}"/>
</file>

<file path=customXml/itemProps3.xml><?xml version="1.0" encoding="utf-8"?>
<ds:datastoreItem xmlns:ds="http://schemas.openxmlformats.org/officeDocument/2006/customXml" ds:itemID="{38D27CC5-36AF-4DCE-AD1A-41216B1CA2B8}"/>
</file>

<file path=docProps/app.xml><?xml version="1.0" encoding="utf-8"?>
<Properties xmlns="http://schemas.openxmlformats.org/officeDocument/2006/extended-properties" xmlns:vt="http://schemas.openxmlformats.org/officeDocument/2006/docPropsVTypes">
  <Template>Präsentation_Master_RWTH_Institute</Template>
  <TotalTime>10240</TotalTime>
  <Words>867</Words>
  <Application>Microsoft Office PowerPoint</Application>
  <PresentationFormat>On-screen Show (4:3)</PresentationFormat>
  <Paragraphs>212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 Unicode MS</vt:lpstr>
      <vt:lpstr>맑은 고딕</vt:lpstr>
      <vt:lpstr>Arial</vt:lpstr>
      <vt:lpstr>Calibri</vt:lpstr>
      <vt:lpstr>Cambria Math</vt:lpstr>
      <vt:lpstr>Symbol</vt:lpstr>
      <vt:lpstr>Wingdings</vt:lpstr>
      <vt:lpstr>Präsentation_Master_RWTH_Institute</vt:lpstr>
      <vt:lpstr>Experimental and numerical study on size effects in Nanoindentation</vt:lpstr>
      <vt:lpstr>Outline</vt:lpstr>
      <vt:lpstr>Introduction - Nanoindentation</vt:lpstr>
      <vt:lpstr>Introduction – Nanoindentation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IEHK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Junhe Lian</dc:creator>
  <cp:lastModifiedBy>Liu Wenqi</cp:lastModifiedBy>
  <cp:revision>722</cp:revision>
  <dcterms:created xsi:type="dcterms:W3CDTF">2014-11-13T09:09:37Z</dcterms:created>
  <dcterms:modified xsi:type="dcterms:W3CDTF">2019-12-16T10:27:12Z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0x010100B29949C7648C5F418D3B1F5A4F04B9C9</vt:lpwstr>
  </property>
</Properties>
</file>